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1007" r:id="rId2"/>
    <p:sldId id="1421" r:id="rId3"/>
    <p:sldId id="1433" r:id="rId4"/>
    <p:sldId id="1439" r:id="rId5"/>
    <p:sldId id="1440" r:id="rId6"/>
    <p:sldId id="1422" r:id="rId7"/>
    <p:sldId id="1425" r:id="rId8"/>
    <p:sldId id="1423" r:id="rId9"/>
    <p:sldId id="1424" r:id="rId10"/>
    <p:sldId id="1426" r:id="rId11"/>
    <p:sldId id="1427" r:id="rId12"/>
    <p:sldId id="1437" r:id="rId13"/>
    <p:sldId id="1428" r:id="rId14"/>
    <p:sldId id="1430" r:id="rId15"/>
    <p:sldId id="1431" r:id="rId16"/>
    <p:sldId id="1432" r:id="rId17"/>
    <p:sldId id="1434" r:id="rId18"/>
    <p:sldId id="1001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90D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85"/>
    <p:restoredTop sz="87330" autoAdjust="0"/>
  </p:normalViewPr>
  <p:slideViewPr>
    <p:cSldViewPr>
      <p:cViewPr>
        <p:scale>
          <a:sx n="130" d="100"/>
          <a:sy n="130" d="100"/>
        </p:scale>
        <p:origin x="-978" y="-4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alatino Linotype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alatino Linotype" pitchFamily="18" charset="0"/>
              </a:defRPr>
            </a:lvl1pPr>
          </a:lstStyle>
          <a:p>
            <a:fld id="{96182D25-D124-403D-B734-B8ACE23E25B2}" type="datetimeFigureOut">
              <a:rPr lang="ru-RU" smtClean="0"/>
              <a:pPr/>
              <a:t>04.07.2022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alatino Linotype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alatino Linotype" pitchFamily="18" charset="0"/>
              </a:defRPr>
            </a:lvl1pPr>
          </a:lstStyle>
          <a:p>
            <a:fld id="{E8C18557-C6AC-4B00-B545-86B0AFB01A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22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18557-C6AC-4B00-B545-86B0AFB01A6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599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DBFDB-9687-45D2-81BA-217E217B8A7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251520" y="1563638"/>
            <a:ext cx="8640960" cy="172819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Программы по оценке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загрязнения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водных объектов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от Фирмы «Интеграл»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2" descr="D:\ИНФОГРАФИКА\Фирстиль\logo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653327" y="627534"/>
            <a:ext cx="1837297" cy="473677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981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88224" y="62753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Исходные данные по выпуску сточных вод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8588"/>
            <a:ext cx="5676900" cy="4886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10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88224" y="62753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Исходные данные по выпуску сточных вод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52" y="128588"/>
            <a:ext cx="5676900" cy="4886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56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012160" y="91556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«Справочник эколога»,</a:t>
            </a:r>
          </a:p>
          <a:p>
            <a:r>
              <a:rPr lang="ru-RU" dirty="0" smtClean="0"/>
              <a:t>№5 (101) май 2021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5486"/>
            <a:ext cx="5040560" cy="48214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90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696744" y="843558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Методы расчётов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13" y="391020"/>
            <a:ext cx="5072863" cy="44129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27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344816" y="915566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8198"/>
            <a:ext cx="6400800" cy="449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99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788024" y="555526"/>
            <a:ext cx="1439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36" y="1083477"/>
            <a:ext cx="7005984" cy="24963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31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660232" y="95476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Отчёт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441"/>
            <a:ext cx="4580810" cy="53826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4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5516" y="186775"/>
            <a:ext cx="8676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+mj-lt"/>
              </a:rPr>
              <a:t>Расчёт поверхностного стока 3.1</a:t>
            </a:r>
            <a:endParaRPr lang="ru-RU" sz="32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1640" y="1347614"/>
            <a:ext cx="6624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Реализованы </a:t>
            </a:r>
            <a:r>
              <a:rPr lang="ru-RU" i="1" dirty="0" smtClean="0"/>
              <a:t>«</a:t>
            </a:r>
            <a:r>
              <a:rPr lang="ru-RU" i="1" dirty="0"/>
              <a:t>Рекомендации по расчету систем сбора отведения и очистки поверхностного стока с селитебных территорий, площадок предприятий и определению условий выпуска его в водные объекты», НИИ ВОДГЕО, 2015</a:t>
            </a:r>
            <a:r>
              <a:rPr lang="ru-RU" i="1" dirty="0" smtClean="0"/>
              <a:t>.</a:t>
            </a:r>
            <a:endParaRPr lang="ru-RU" i="1" dirty="0"/>
          </a:p>
          <a:p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Разработана </a:t>
            </a:r>
            <a:r>
              <a:rPr lang="ru-RU" dirty="0"/>
              <a:t>в соответствии с </a:t>
            </a:r>
            <a:r>
              <a:rPr lang="ru-RU" dirty="0" smtClean="0"/>
              <a:t>редакцией </a:t>
            </a:r>
            <a:r>
              <a:rPr lang="ru-RU" dirty="0"/>
              <a:t>«Рекомендаций» 2015 года;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Добавлен расчёт </a:t>
            </a:r>
            <a:r>
              <a:rPr lang="ru-RU" dirty="0"/>
              <a:t>НДС в централизованные </a:t>
            </a:r>
            <a:r>
              <a:rPr lang="ru-RU" dirty="0" err="1"/>
              <a:t>общесливные</a:t>
            </a:r>
            <a:r>
              <a:rPr lang="ru-RU" dirty="0"/>
              <a:t> системы и в центральные дождевые системы канализации.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1624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03848" y="3075806"/>
            <a:ext cx="288032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u="sng" dirty="0" smtClean="0">
                <a:solidFill>
                  <a:srgbClr val="0070C0"/>
                </a:solidFill>
              </a:rPr>
              <a:t>integral.ru</a:t>
            </a:r>
          </a:p>
          <a:p>
            <a:pPr algn="ctr">
              <a:lnSpc>
                <a:spcPct val="7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eco@integral.ru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115101" y="1239602"/>
            <a:ext cx="288032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Фирма «Интеграл»</a:t>
            </a: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131840" y="2175706"/>
            <a:ext cx="288032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Санкт-Петербург</a:t>
            </a:r>
            <a:endParaRPr lang="en-US" sz="20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1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5516" y="186775"/>
            <a:ext cx="8676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+mj-lt"/>
              </a:rPr>
              <a:t>НДС-Эколог 2.7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31640" y="1347614"/>
            <a:ext cx="6624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</a:t>
            </a:r>
            <a:r>
              <a:rPr lang="ru-RU" dirty="0" smtClean="0"/>
              <a:t>версии 2.7 </a:t>
            </a:r>
            <a:r>
              <a:rPr lang="ru-RU" dirty="0"/>
              <a:t>реализован приказ </a:t>
            </a:r>
            <a:r>
              <a:rPr lang="ru-RU" dirty="0" smtClean="0"/>
              <a:t>№ 339 </a:t>
            </a:r>
            <a:r>
              <a:rPr lang="ru-RU" dirty="0"/>
              <a:t>от 29 июля 2014 года </a:t>
            </a:r>
            <a:r>
              <a:rPr lang="ru-RU" i="1" dirty="0"/>
              <a:t>"О внесении изменений в приказ Министерства природных ресурсов Российской Федерации от 17 декабря 2007 г. № 333 "Об утверждении Методики разработки нормативов допустимых сбросов веществ и микроорганизмов в водные объекты для водопользователей"</a:t>
            </a:r>
          </a:p>
          <a:p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Изменения </a:t>
            </a:r>
            <a:r>
              <a:rPr lang="ru-RU" dirty="0"/>
              <a:t>существенно затронули расчет разбавления методом </a:t>
            </a:r>
            <a:r>
              <a:rPr lang="ru-RU" dirty="0" smtClean="0"/>
              <a:t>Фролова-</a:t>
            </a:r>
            <a:r>
              <a:rPr lang="ru-RU" dirty="0" err="1" smtClean="0"/>
              <a:t>Родзиллера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Изменены </a:t>
            </a:r>
            <a:r>
              <a:rPr lang="ru-RU" dirty="0"/>
              <a:t>отчетные </a:t>
            </a:r>
            <a:r>
              <a:rPr lang="ru-RU" dirty="0" smtClean="0"/>
              <a:t>формы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93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5516" y="186775"/>
            <a:ext cx="8676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+mj-lt"/>
              </a:rPr>
              <a:t>НДС-Эколог </a:t>
            </a:r>
            <a:r>
              <a:rPr lang="ru-RU" sz="3200" b="1" dirty="0" smtClean="0">
                <a:latin typeface="+mj-lt"/>
              </a:rPr>
              <a:t>2.8</a:t>
            </a:r>
            <a:endParaRPr lang="ru-RU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1161201"/>
            <a:ext cx="7200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Приказ № 1118 от </a:t>
            </a:r>
            <a:r>
              <a:rPr lang="ru-RU" dirty="0"/>
              <a:t>29 </a:t>
            </a:r>
            <a:r>
              <a:rPr lang="ru-RU" dirty="0" smtClean="0"/>
              <a:t>декабря 2020 </a:t>
            </a:r>
            <a:r>
              <a:rPr lang="ru-RU" dirty="0"/>
              <a:t>года </a:t>
            </a:r>
            <a:r>
              <a:rPr lang="ru-RU" i="1" dirty="0"/>
              <a:t>"Об утверждении Методики разработки нормативов допустимых сбросов загрязняющих веществ в водные объекты для водопользователей"</a:t>
            </a:r>
          </a:p>
          <a:p>
            <a:endParaRPr lang="ru-RU" dirty="0" smtClean="0"/>
          </a:p>
          <a:p>
            <a:r>
              <a:rPr lang="ru-RU" dirty="0" smtClean="0"/>
              <a:t>1. Возможность </a:t>
            </a:r>
            <a:r>
              <a:rPr lang="ru-RU" dirty="0"/>
              <a:t>ввода данных для Приложения </a:t>
            </a:r>
            <a:r>
              <a:rPr lang="ru-RU" dirty="0" smtClean="0"/>
              <a:t>2 </a:t>
            </a:r>
            <a:r>
              <a:rPr lang="ru-RU" sz="1400" dirty="0" smtClean="0"/>
              <a:t>(параметры </a:t>
            </a:r>
            <a:r>
              <a:rPr lang="ru-RU" sz="1400" dirty="0"/>
              <a:t>выпуска, объёмы сброса в основных данных)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2. Изменение приложения 1</a:t>
            </a:r>
            <a:br>
              <a:rPr lang="ru-RU" dirty="0"/>
            </a:br>
            <a:r>
              <a:rPr lang="ru-RU" dirty="0"/>
              <a:t>3. Добавлено приложение 2</a:t>
            </a:r>
            <a:br>
              <a:rPr lang="ru-RU" dirty="0"/>
            </a:br>
            <a:r>
              <a:rPr lang="ru-RU" dirty="0"/>
              <a:t>4. Изменён расчёт: если не соблюдается условие применимости метода</a:t>
            </a:r>
            <a:r>
              <a:rPr lang="ru-RU" dirty="0" smtClean="0"/>
              <a:t>, то расчёт </a:t>
            </a:r>
            <a:r>
              <a:rPr lang="ru-RU" dirty="0"/>
              <a:t>кратности основного разбавления не осуществляется (принимается равным 1</a:t>
            </a:r>
            <a:r>
              <a:rPr lang="ru-RU" dirty="0" smtClean="0"/>
              <a:t>).</a:t>
            </a:r>
          </a:p>
          <a:p>
            <a:r>
              <a:rPr lang="ru-RU" dirty="0"/>
              <a:t>5. </a:t>
            </a:r>
            <a:r>
              <a:rPr lang="ru-RU" dirty="0" smtClean="0"/>
              <a:t>ПДК веществ из СанПиН 1.2.3685-21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02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5516" y="186775"/>
            <a:ext cx="8676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+mj-lt"/>
              </a:rPr>
              <a:t>НДС-Эколог </a:t>
            </a:r>
            <a:r>
              <a:rPr lang="ru-RU" sz="3200" b="1" dirty="0" smtClean="0">
                <a:latin typeface="+mj-lt"/>
              </a:rPr>
              <a:t>2.9</a:t>
            </a:r>
            <a:endParaRPr lang="ru-RU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1161201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новой версии реализован </a:t>
            </a:r>
            <a:r>
              <a:rPr lang="ru-RU" dirty="0"/>
              <a:t>приказ </a:t>
            </a:r>
            <a:r>
              <a:rPr lang="ru-RU" dirty="0" smtClean="0"/>
              <a:t>№ 333 от 17 мая 2021 </a:t>
            </a:r>
            <a:r>
              <a:rPr lang="ru-RU" dirty="0"/>
              <a:t>года </a:t>
            </a:r>
            <a:r>
              <a:rPr lang="ru-RU" i="1" dirty="0" smtClean="0"/>
              <a:t>«О внесении изменений в Приказ МПР от 29 декабря 2020 г. № 1118 "Об </a:t>
            </a:r>
            <a:r>
              <a:rPr lang="ru-RU" i="1" dirty="0"/>
              <a:t>утверждении Методики разработки нормативов допустимых сбросов загрязняющих веществ в водные объекты для водопользователей</a:t>
            </a:r>
            <a:r>
              <a:rPr lang="ru-RU" i="1" dirty="0" smtClean="0"/>
              <a:t>"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9610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5516" y="186775"/>
            <a:ext cx="8676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+mj-lt"/>
              </a:rPr>
              <a:t>НДС-Эколог </a:t>
            </a:r>
            <a:r>
              <a:rPr lang="ru-RU" sz="3200" b="1" dirty="0" smtClean="0">
                <a:latin typeface="+mj-lt"/>
              </a:rPr>
              <a:t>2.9</a:t>
            </a:r>
            <a:endParaRPr lang="ru-RU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9632" y="1426587"/>
            <a:ext cx="6408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Новый </a:t>
            </a:r>
            <a:r>
              <a:rPr lang="ru-RU" dirty="0"/>
              <a:t>метод расчета ТПИ </a:t>
            </a:r>
            <a:r>
              <a:rPr lang="ru-RU" dirty="0" smtClean="0"/>
              <a:t>для </a:t>
            </a:r>
            <a:r>
              <a:rPr lang="ru-RU" dirty="0"/>
              <a:t>расчёта разбавления </a:t>
            </a:r>
            <a:r>
              <a:rPr lang="ru-RU" dirty="0" smtClean="0"/>
              <a:t>водотока </a:t>
            </a:r>
            <a:r>
              <a:rPr lang="ru-RU" dirty="0"/>
              <a:t>+ Отчёт по новому методу </a:t>
            </a:r>
            <a:r>
              <a:rPr lang="ru-RU" dirty="0" smtClean="0"/>
              <a:t>расчёта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Изменен </a:t>
            </a:r>
            <a:r>
              <a:rPr lang="ru-RU" dirty="0"/>
              <a:t>расчёт начального разбавления методом </a:t>
            </a:r>
            <a:r>
              <a:rPr lang="ru-RU" dirty="0" err="1"/>
              <a:t>Лапшева</a:t>
            </a:r>
            <a:r>
              <a:rPr lang="ru-RU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Добавлен </a:t>
            </a:r>
            <a:r>
              <a:rPr lang="ru-RU" dirty="0"/>
              <a:t>отчёт приложения 2 (по фактическому сбросу). Изменён отчёт приложения 3.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Расстояние </a:t>
            </a:r>
            <a:r>
              <a:rPr lang="ru-RU" dirty="0"/>
              <a:t>до контрольного створа </a:t>
            </a:r>
            <a:r>
              <a:rPr lang="ru-RU" dirty="0" smtClean="0"/>
              <a:t>вводится вручную или рассчитывается </a:t>
            </a:r>
            <a:r>
              <a:rPr lang="ru-RU" dirty="0"/>
              <a:t>по </a:t>
            </a:r>
            <a:r>
              <a:rPr lang="ru-RU" dirty="0" smtClean="0"/>
              <a:t>ф. 23.4.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Исключены ЛПВ.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78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236296" y="84355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Справочники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27" y="595883"/>
            <a:ext cx="6563937" cy="3704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88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380312" y="796721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Разные нормативы для разных категорий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64" y="304006"/>
            <a:ext cx="6629400" cy="457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9782"/>
            <a:ext cx="4067175" cy="1038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27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452320" y="84355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отбора проб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54" y="675506"/>
            <a:ext cx="6780626" cy="35524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18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88224" y="62753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Исходные данные по предприятию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76" y="339502"/>
            <a:ext cx="5676900" cy="4486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22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BackgroundMetadata&quot;&gt;&#10;  &lt;SectionOptions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&lt;/SectionOptions&gt;&#10;  &lt;GalleryItemID&gt;BackgroundGalleryItem12&lt;/GalleryItemID&gt;&#10;&lt;/Metadata&gt;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">
      <a:majorFont>
        <a:latin typeface="Trebuchet MS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34804</TotalTime>
  <Words>340</Words>
  <Application>Microsoft Office PowerPoint</Application>
  <PresentationFormat>Экран (16:9)</PresentationFormat>
  <Paragraphs>59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Сальников</dc:creator>
  <cp:lastModifiedBy>Дмитрий Сальников</cp:lastModifiedBy>
  <cp:revision>1948</cp:revision>
  <dcterms:created xsi:type="dcterms:W3CDTF">2014-04-08T10:35:40Z</dcterms:created>
  <dcterms:modified xsi:type="dcterms:W3CDTF">2022-07-04T10:23:59Z</dcterms:modified>
</cp:coreProperties>
</file>