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1493" r:id="rId2"/>
    <p:sldId id="1494" r:id="rId3"/>
    <p:sldId id="1495" r:id="rId4"/>
    <p:sldId id="1496" r:id="rId5"/>
    <p:sldId id="1497" r:id="rId6"/>
    <p:sldId id="1498" r:id="rId7"/>
    <p:sldId id="1499" r:id="rId8"/>
    <p:sldId id="1500" r:id="rId9"/>
    <p:sldId id="1501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790D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87330" autoAdjust="0"/>
  </p:normalViewPr>
  <p:slideViewPr>
    <p:cSldViewPr>
      <p:cViewPr>
        <p:scale>
          <a:sx n="130" d="100"/>
          <a:sy n="130" d="100"/>
        </p:scale>
        <p:origin x="-984" y="-4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-304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alatino Linotype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alatino Linotype" pitchFamily="18" charset="0"/>
              </a:defRPr>
            </a:lvl1pPr>
          </a:lstStyle>
          <a:p>
            <a:fld id="{96182D25-D124-403D-B734-B8ACE23E25B2}" type="datetimeFigureOut">
              <a:rPr lang="ru-RU" smtClean="0"/>
              <a:pPr/>
              <a:t>09.06.2022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alatino Linotype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alatino Linotype" pitchFamily="18" charset="0"/>
              </a:defRPr>
            </a:lvl1pPr>
          </a:lstStyle>
          <a:p>
            <a:fld id="{E8C18557-C6AC-4B00-B545-86B0AFB01A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22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18557-C6AC-4B00-B545-86B0AFB01A6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026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18557-C6AC-4B00-B545-86B0AFB01A6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026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45DF-BFFB-49C7-97E0-87DDD8DAFB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41884" y="1664099"/>
            <a:ext cx="8229600" cy="56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rgbClr val="00B0F0"/>
                </a:solidFill>
                <a:latin typeface="Tahoma" pitchFamily="34" charset="0"/>
                <a:ea typeface="+mj-ea"/>
                <a:cs typeface="+mj-cs"/>
              </a:rPr>
              <a:t>«Эколог – Парниковые газы»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04528" y="2676857"/>
            <a:ext cx="6299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Расчёт выбросов парниковых газов при стационарном сжигании и производстве различных материалов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03648" y="3684969"/>
            <a:ext cx="62998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Приказ от 20 июня 2015 г. № 300 «Об утверждении методических указаний по количественному определению и объёму выбросов парниковых газов…»</a:t>
            </a:r>
            <a:endParaRPr lang="ru-RU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3" descr="D:\Фирстиль\Логотип\птичка_серая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4729928"/>
            <a:ext cx="360040" cy="21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Фирстиль\Логотип\logo_whit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176" y="411510"/>
            <a:ext cx="1551601" cy="39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78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бъект 2"/>
          <p:cNvSpPr txBox="1">
            <a:spLocks/>
          </p:cNvSpPr>
          <p:nvPr/>
        </p:nvSpPr>
        <p:spPr bwMode="auto">
          <a:xfrm>
            <a:off x="971600" y="2278782"/>
            <a:ext cx="2268252" cy="869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R="0" lvl="0" algn="ctr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Сжигание топлива</a:t>
            </a:r>
            <a:r>
              <a:rPr kumimoji="0" lang="ru-RU" altLang="ru-RU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и производство металлов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8194" name="Picture 2" descr="D:\ИНФОГРАФИКА\ФИРСТИЛЬ\Иконки_программ\Стационарное сжигание топлива\fire_25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6136" y="1275606"/>
            <a:ext cx="931168" cy="931168"/>
          </a:xfrm>
          <a:prstGeom prst="rect">
            <a:avLst/>
          </a:prstGeom>
          <a:noFill/>
        </p:spPr>
      </p:pic>
      <p:pic>
        <p:nvPicPr>
          <p:cNvPr id="8195" name="Picture 3" descr="D:\ИНФОГРАФИКА\ФИРСТИЛЬ\Иконки_программ\ПАРНИКИ - Сжигание на факелах\parnik_fakel_25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53599" y="1311610"/>
            <a:ext cx="936104" cy="936104"/>
          </a:xfrm>
          <a:prstGeom prst="rect">
            <a:avLst/>
          </a:prstGeom>
          <a:noFill/>
        </p:spPr>
      </p:pic>
      <p:sp>
        <p:nvSpPr>
          <p:cNvPr id="11" name="Объект 2"/>
          <p:cNvSpPr txBox="1">
            <a:spLocks/>
          </p:cNvSpPr>
          <p:nvPr/>
        </p:nvSpPr>
        <p:spPr bwMode="auto">
          <a:xfrm>
            <a:off x="3495537" y="2319722"/>
            <a:ext cx="2052228" cy="9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R="0" lvl="0" algn="ctr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Сжигание топлива</a:t>
            </a:r>
            <a:r>
              <a:rPr kumimoji="0" lang="ru-RU" altLang="ru-RU" sz="16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на факельных установках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 bwMode="auto">
          <a:xfrm>
            <a:off x="6080510" y="2319722"/>
            <a:ext cx="2052228" cy="45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R="0" lvl="0" algn="ctr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Металлургия</a:t>
            </a:r>
          </a:p>
        </p:txBody>
      </p:sp>
      <p:pic>
        <p:nvPicPr>
          <p:cNvPr id="2053" name="Picture 5" descr="D:\_ФИРСТИЛЬ\Иконки_программ\ПАРНИКИ\ПАРНИКИ - Металлургия\metal_parnik_256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624" y="1347614"/>
            <a:ext cx="93600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бъект 2"/>
          <p:cNvSpPr txBox="1">
            <a:spLocks/>
          </p:cNvSpPr>
          <p:nvPr/>
        </p:nvSpPr>
        <p:spPr bwMode="auto">
          <a:xfrm>
            <a:off x="1007604" y="4421020"/>
            <a:ext cx="2088232" cy="462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R="0" lvl="0" algn="ctr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altLang="ru-RU" sz="1600" dirty="0" smtClean="0">
                <a:latin typeface="Tahoma" pitchFamily="34" charset="0"/>
              </a:rPr>
              <a:t>Нефтепереработка</a:t>
            </a:r>
            <a:endParaRPr kumimoji="0" lang="ru-RU" altLang="ru-RU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 bwMode="auto">
          <a:xfrm>
            <a:off x="3495537" y="4461960"/>
            <a:ext cx="2052228" cy="55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R="0" lvl="0" algn="ctr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Транспорт</a:t>
            </a:r>
          </a:p>
        </p:txBody>
      </p:sp>
      <p:sp>
        <p:nvSpPr>
          <p:cNvPr id="22" name="Объект 2"/>
          <p:cNvSpPr txBox="1">
            <a:spLocks/>
          </p:cNvSpPr>
          <p:nvPr/>
        </p:nvSpPr>
        <p:spPr bwMode="auto">
          <a:xfrm>
            <a:off x="5792478" y="4464155"/>
            <a:ext cx="2667954" cy="55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R="0" lvl="0" algn="ctr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Прочие </a:t>
            </a:r>
            <a:r>
              <a:rPr kumimoji="0" lang="ru-RU" altLang="ru-RU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пром</a:t>
            </a:r>
            <a:r>
              <a:rPr lang="ru-RU" altLang="ru-RU" sz="1600" dirty="0" err="1" smtClean="0">
                <a:latin typeface="Tahoma" pitchFamily="34" charset="0"/>
              </a:rPr>
              <a:t>ышленные</a:t>
            </a:r>
            <a:r>
              <a:rPr kumimoji="0" lang="ru-RU" altLang="ru-RU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процессы</a:t>
            </a:r>
          </a:p>
        </p:txBody>
      </p:sp>
      <p:pic>
        <p:nvPicPr>
          <p:cNvPr id="2054" name="Picture 6" descr="D:\_ФИРСТИЛЬ\Иконки_программ\ПАРНИКИ\ПАРНИКИ - Нефтепереработка\oilrefinery_256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720" y="3412908"/>
            <a:ext cx="93600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D:\_ФИРСТИЛЬ\Иконки_программ\ПАРНИКИ\ПАРНИКИ - Транспорт\transport_3_25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651" y="3422311"/>
            <a:ext cx="93600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:\_ФИРСТИЛЬ\Иконки_программ\ПАРНИКИ\ПАРНИКИ - Прочие пром. процессы\other_prom_256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624" y="3486907"/>
            <a:ext cx="936000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441884" y="339502"/>
            <a:ext cx="8229600" cy="56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solidFill>
                  <a:srgbClr val="00B0F0"/>
                </a:solidFill>
                <a:latin typeface="Tahoma" pitchFamily="34" charset="0"/>
                <a:ea typeface="+mj-ea"/>
                <a:cs typeface="+mj-cs"/>
              </a:rPr>
              <a:t>Модули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itchFamily="34" charset="0"/>
              <a:ea typeface="+mj-ea"/>
              <a:cs typeface="+mj-cs"/>
            </a:endParaRPr>
          </a:p>
        </p:txBody>
      </p:sp>
      <p:pic>
        <p:nvPicPr>
          <p:cNvPr id="24" name="Picture 3" descr="D:\Фирстиль\Логотип\птичка_серая.png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4729928"/>
            <a:ext cx="360040" cy="21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574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 bwMode="auto">
          <a:xfrm>
            <a:off x="1223628" y="339502"/>
            <a:ext cx="7776864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Сжигание топлива</a:t>
            </a:r>
            <a:r>
              <a:rPr kumimoji="0" lang="ru-RU" alt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и производство металлов</a:t>
            </a: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6" name="Picture 2" descr="D:\ИНФОГРАФИКА\ФИРСТИЛЬ\Иконки_программ\Стационарное сжигание топлива\fire_2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123478"/>
            <a:ext cx="931168" cy="931168"/>
          </a:xfrm>
          <a:prstGeom prst="rect">
            <a:avLst/>
          </a:prstGeom>
          <a:noFill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4844" y="1383618"/>
            <a:ext cx="4137556" cy="3420380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220072" y="3836726"/>
            <a:ext cx="1296144" cy="396044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1540" y="1919610"/>
            <a:ext cx="29163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latin typeface="+mj-lt"/>
              </a:rPr>
              <a:t>Расчёт фактической массы выбросов парникового газа в пересчете на углекислый газ (СО</a:t>
            </a:r>
            <a:r>
              <a:rPr lang="ru-RU" sz="1400" dirty="0" smtClean="0">
                <a:latin typeface="+mj-lt"/>
              </a:rPr>
              <a:t>2</a:t>
            </a:r>
            <a:r>
              <a:rPr lang="ru-RU" sz="1600" dirty="0" smtClean="0">
                <a:latin typeface="+mj-lt"/>
              </a:rPr>
              <a:t>-эквивалент) при стационарном сжигании топлива и производстве кокса, цемента, извести, стекла и керамических изделий</a:t>
            </a:r>
            <a:endParaRPr lang="ru-RU" sz="16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3" descr="D:\Фирстиль\Логотип\птичка_серая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4729928"/>
            <a:ext cx="360040" cy="21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26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75606"/>
            <a:ext cx="6288291" cy="3563365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Объект 2"/>
          <p:cNvSpPr txBox="1">
            <a:spLocks/>
          </p:cNvSpPr>
          <p:nvPr/>
        </p:nvSpPr>
        <p:spPr bwMode="auto">
          <a:xfrm>
            <a:off x="1223628" y="339502"/>
            <a:ext cx="7776864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Сжигание топлива</a:t>
            </a:r>
            <a:r>
              <a:rPr kumimoji="0" lang="ru-RU" alt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и производство металлов</a:t>
            </a: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6" name="Picture 2" descr="D:\ИНФОГРАФИКА\ФИРСТИЛЬ\Иконки_программ\Стационарное сжигание топлива\fire_25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524" y="123478"/>
            <a:ext cx="931168" cy="931168"/>
          </a:xfrm>
          <a:prstGeom prst="rect">
            <a:avLst/>
          </a:prstGeom>
          <a:noFill/>
        </p:spPr>
      </p:pic>
      <p:pic>
        <p:nvPicPr>
          <p:cNvPr id="7" name="Picture 3" descr="D:\Фирстиль\Логотип\птичка_серая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4729928"/>
            <a:ext cx="360040" cy="21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53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 bwMode="auto">
          <a:xfrm>
            <a:off x="1223628" y="339502"/>
            <a:ext cx="7776864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Сжигание топлива</a:t>
            </a:r>
            <a:r>
              <a:rPr kumimoji="0" lang="ru-RU" alt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и производство металлов</a:t>
            </a: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6" name="Picture 2" descr="D:\ИНФОГРАФИКА\ФИРСТИЛЬ\Иконки_программ\Стационарное сжигание топлива\fire_2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123478"/>
            <a:ext cx="931168" cy="931168"/>
          </a:xfrm>
          <a:prstGeom prst="rect">
            <a:avLst/>
          </a:prstGeom>
          <a:noFill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419622"/>
            <a:ext cx="5381625" cy="3219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2917" y="1275606"/>
            <a:ext cx="3457575" cy="3362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3" descr="D:\Фирстиль\Логотип\птичка_серая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4729928"/>
            <a:ext cx="360040" cy="21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20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 bwMode="auto">
          <a:xfrm>
            <a:off x="1223628" y="339502"/>
            <a:ext cx="7776864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Сжигание топлива</a:t>
            </a:r>
            <a:r>
              <a:rPr kumimoji="0" lang="ru-RU" alt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и производство металлов</a:t>
            </a: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6" name="Picture 2" descr="D:\ИНФОГРАФИКА\ФИРСТИЛЬ\Иконки_программ\Стационарное сжигание топлива\fire_2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123478"/>
            <a:ext cx="931168" cy="931168"/>
          </a:xfrm>
          <a:prstGeom prst="rect">
            <a:avLst/>
          </a:prstGeom>
          <a:noFill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239602"/>
            <a:ext cx="7734300" cy="3581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3" descr="D:\Фирстиль\Логотип\птичка_серая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4729928"/>
            <a:ext cx="360040" cy="21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208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 bwMode="auto">
          <a:xfrm>
            <a:off x="1223628" y="339502"/>
            <a:ext cx="7776864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Сжигание топлива</a:t>
            </a:r>
            <a:r>
              <a:rPr kumimoji="0" lang="ru-RU" alt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и производство металлов</a:t>
            </a: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6" name="Picture 2" descr="D:\ИНФОГРАФИКА\ФИРСТИЛЬ\Иконки_программ\Стационарное сжигание топлива\fire_2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123478"/>
            <a:ext cx="931168" cy="931168"/>
          </a:xfrm>
          <a:prstGeom prst="rect">
            <a:avLst/>
          </a:prstGeom>
          <a:noFill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203598"/>
            <a:ext cx="7056784" cy="4281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3" descr="D:\Фирстиль\Логотип\птичка_серая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4729928"/>
            <a:ext cx="360040" cy="21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48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 bwMode="auto">
          <a:xfrm>
            <a:off x="1223628" y="339502"/>
            <a:ext cx="7776864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Сжигание топлива</a:t>
            </a:r>
            <a:r>
              <a:rPr kumimoji="0" lang="ru-RU" alt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и производство металлов</a:t>
            </a: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6" name="Picture 2" descr="D:\ИНФОГРАФИКА\ФИРСТИЛЬ\Иконки_программ\Стационарное сжигание топлива\fire_2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524" y="123478"/>
            <a:ext cx="931168" cy="931168"/>
          </a:xfrm>
          <a:prstGeom prst="rect">
            <a:avLst/>
          </a:prstGeom>
          <a:noFill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203598"/>
            <a:ext cx="7344816" cy="49944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3" descr="D:\Фирстиль\Логотип\птичка_серая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4729928"/>
            <a:ext cx="360040" cy="21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05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 bwMode="auto">
          <a:xfrm>
            <a:off x="1223628" y="339502"/>
            <a:ext cx="7776864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alt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Сжигание топлива</a:t>
            </a:r>
            <a:r>
              <a:rPr kumimoji="0" lang="ru-RU" altLang="ru-RU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на факельных установках</a:t>
            </a:r>
            <a:endParaRPr kumimoji="0" lang="ru-RU" alt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1660" y="1023578"/>
            <a:ext cx="6084676" cy="19638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Picture 3" descr="D:\ИНФОГРАФИКА\ФИРСТИЛЬ\Иконки_программ\ПАРНИКИ - Сжигание на факелах\parnik_fakel_25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9482"/>
            <a:ext cx="936104" cy="936104"/>
          </a:xfrm>
          <a:prstGeom prst="rect">
            <a:avLst/>
          </a:prstGeom>
          <a:noFill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65885" y="3147814"/>
            <a:ext cx="5406415" cy="19236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3" descr="D:\Фирстиль\Логотип\птичка_серая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4729928"/>
            <a:ext cx="360040" cy="218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55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">
      <a:majorFont>
        <a:latin typeface="Trebuchet MS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35974</TotalTime>
  <Words>120</Words>
  <Application>Microsoft Office PowerPoint</Application>
  <PresentationFormat>Экран (16:9)</PresentationFormat>
  <Paragraphs>20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Парниковые газы</dc:title>
  <dc:creator>Интеграл</dc:creator>
  <cp:lastModifiedBy>Дмитрий Сальников</cp:lastModifiedBy>
  <cp:revision>1966</cp:revision>
  <dcterms:created xsi:type="dcterms:W3CDTF">2014-04-08T10:35:40Z</dcterms:created>
  <dcterms:modified xsi:type="dcterms:W3CDTF">2022-06-09T10:09:29Z</dcterms:modified>
</cp:coreProperties>
</file>