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1327" r:id="rId2"/>
    <p:sldId id="1326" r:id="rId3"/>
    <p:sldId id="1386" r:id="rId4"/>
    <p:sldId id="1328" r:id="rId5"/>
    <p:sldId id="1330" r:id="rId6"/>
    <p:sldId id="1331" r:id="rId7"/>
    <p:sldId id="1332" r:id="rId8"/>
    <p:sldId id="1333" r:id="rId9"/>
    <p:sldId id="1338" r:id="rId10"/>
    <p:sldId id="1385" r:id="rId11"/>
    <p:sldId id="1340" r:id="rId12"/>
    <p:sldId id="1341" r:id="rId13"/>
    <p:sldId id="1342" r:id="rId14"/>
    <p:sldId id="1343" r:id="rId15"/>
    <p:sldId id="1345" r:id="rId16"/>
    <p:sldId id="1347" r:id="rId17"/>
    <p:sldId id="1348" r:id="rId18"/>
    <p:sldId id="1349" r:id="rId19"/>
    <p:sldId id="1350" r:id="rId20"/>
    <p:sldId id="1352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90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85"/>
    <p:restoredTop sz="87330" autoAdjust="0"/>
  </p:normalViewPr>
  <p:slideViewPr>
    <p:cSldViewPr>
      <p:cViewPr>
        <p:scale>
          <a:sx n="130" d="100"/>
          <a:sy n="130" d="100"/>
        </p:scale>
        <p:origin x="-978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96182D25-D124-403D-B734-B8ACE23E25B2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E8C18557-C6AC-4B00-B545-86B0AFB01A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hape 132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2755" name="Shape 132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«Эколог-Шум» является экологической геоинформационной системой (ГИС), которая позволяет провести расчёт шума от внешних источников.</a:t>
            </a:r>
          </a:p>
          <a:p>
            <a:pPr defTabSz="914400" eaLnBrk="1" hangingPunct="1">
              <a:spcBef>
                <a:spcPct val="0"/>
              </a:spcBef>
            </a:pPr>
            <a:endParaRPr lang="ru-RU" sz="1200" smtClean="0">
              <a:solidFill>
                <a:srgbClr val="454545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Кроме оценки шумового воздействия на территориях, прилегающих к промышленным предприятиям и транспортным магистралям, с помощью программного комплекса можно: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Font typeface="Trebuchet MS" pitchFamily="34" charset="0"/>
              <a:buChar char="-"/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провести моделирование шумозащитных мероприятий и оценить их эффективность,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Font typeface="Trebuchet MS" pitchFamily="34" charset="0"/>
              <a:buChar char="-"/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определить границу санзоны по фактору шума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Font typeface="Trebuchet MS" pitchFamily="34" charset="0"/>
              <a:buChar char="-"/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и проводить экологический аудит соответствующих префектур по фактору промышленного и транспортного шума.</a:t>
            </a:r>
          </a:p>
          <a:p>
            <a:pPr defTabSz="914400" eaLnBrk="1" hangingPunct="1">
              <a:spcBef>
                <a:spcPct val="0"/>
              </a:spcBef>
            </a:pPr>
            <a:endParaRPr lang="ru-RU" sz="1200" smtClean="0">
              <a:solidFill>
                <a:srgbClr val="454545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ru-RU" sz="1200" smtClean="0">
                <a:solidFill>
                  <a:srgbClr val="454545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Программа может быть использована при проведении проектных работ по размещению новых объектов с учетом существующей градостроительной ситуации и оценке влияния шума существующих объектов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4038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hape 15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7331" name="Shape 153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Результаты на карте могут быть представлены на любой высоте, на которой проводился расчёт, на всех частотах (от 31,5 до 8000 Гц, а также уровень звука </a:t>
            </a:r>
            <a:r>
              <a:rPr lang="ru-RU" sz="1200" dirty="0" err="1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La</a:t>
            </a: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), а также разложен по всем составляющим: УЗД, прямой шум, отражённый шум и экранирование шума.</a:t>
            </a:r>
          </a:p>
        </p:txBody>
      </p:sp>
    </p:spTree>
    <p:extLst>
      <p:ext uri="{BB962C8B-B14F-4D97-AF65-F5344CB8AC3E}">
        <p14:creationId xmlns:p14="http://schemas.microsoft.com/office/powerpoint/2010/main" val="2345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hape 158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85" name="Shape 158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С версии 2.2 стало возможным проводить расчёты с различными условиями и хранить по ним результаты в одном проекте.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Пригодится эта возможность в следующих случаях: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Если вы хотите провести расчёт, например для дневного и для ночного времени, когда режим работы источников может отличаться.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ru-RU" sz="1200" dirty="0" smtClean="0">
                <a:solidFill>
                  <a:srgbClr val="454545"/>
                </a:solidFill>
                <a:cs typeface="Calibri" pitchFamily="34" charset="0"/>
                <a:sym typeface="Calibri" pitchFamily="34" charset="0"/>
              </a:rPr>
              <a:t>Если хотите смоделировать мероприятие по снижению шума и сравнить результаты с «существующим положением».</a:t>
            </a:r>
          </a:p>
        </p:txBody>
      </p:sp>
    </p:spTree>
    <p:extLst>
      <p:ext uri="{BB962C8B-B14F-4D97-AF65-F5344CB8AC3E}">
        <p14:creationId xmlns:p14="http://schemas.microsoft.com/office/powerpoint/2010/main" val="67440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85E7C-7C9D-475C-8F73-7B43098AB8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511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0"/>
          <p:cNvSpPr txBox="1">
            <a:spLocks/>
          </p:cNvSpPr>
          <p:nvPr/>
        </p:nvSpPr>
        <p:spPr>
          <a:xfrm>
            <a:off x="1403648" y="1635646"/>
            <a:ext cx="6192688" cy="2952328"/>
          </a:xfrm>
          <a:prstGeom prst="rect">
            <a:avLst/>
          </a:prstGeom>
        </p:spPr>
        <p:txBody>
          <a:bodyPr vert="horz" lIns="45700" tIns="45700" rIns="45700" bIns="457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Clr>
                <a:srgbClr val="000000"/>
              </a:buClr>
            </a:pPr>
            <a:r>
              <a:rPr lang="ru-RU" sz="1800" b="1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Назначение:</a:t>
            </a:r>
            <a:r>
              <a:rPr lang="ru-RU" sz="18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 расчёт распространения шума от внешних источников</a:t>
            </a:r>
          </a:p>
          <a:p>
            <a:pPr algn="l">
              <a:spcBef>
                <a:spcPct val="0"/>
              </a:spcBef>
              <a:buClr>
                <a:srgbClr val="000000"/>
              </a:buClr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cs typeface="Arial" pitchFamily="34" charset="0"/>
              <a:sym typeface="Georgia" pitchFamily="18" charset="0"/>
            </a:endParaRPr>
          </a:p>
          <a:p>
            <a:pPr algn="l">
              <a:spcBef>
                <a:spcPct val="0"/>
              </a:spcBef>
              <a:buClr>
                <a:srgbClr val="000000"/>
              </a:buClr>
            </a:pPr>
            <a:r>
              <a:rPr lang="ru-RU" sz="1600" b="1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Задачи: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  <a:cs typeface="Arial" pitchFamily="34" charset="0"/>
              <a:sym typeface="Georgia" pitchFamily="18" charset="0"/>
            </a:endParaRPr>
          </a:p>
          <a:p>
            <a:pPr marL="342900" indent="-342900" algn="l"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оценка шумового воздействия на территориях у промпредприятий и магистралей</a:t>
            </a:r>
          </a:p>
          <a:p>
            <a:pPr marL="342900" indent="-342900" algn="l"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определение СЗЗ по фактору шума</a:t>
            </a:r>
          </a:p>
          <a:p>
            <a:pPr marL="342900" indent="-342900" algn="l"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разработка и моделирование </a:t>
            </a:r>
            <a:r>
              <a:rPr lang="ru-RU" sz="1600" dirty="0" err="1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шумозащитных</a:t>
            </a: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 мероприятий</a:t>
            </a:r>
          </a:p>
          <a:p>
            <a:pPr marL="342900" indent="-342900" algn="l"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Palatino Linotype" pitchFamily="18" charset="0"/>
                <a:cs typeface="Arial" pitchFamily="34" charset="0"/>
                <a:sym typeface="Georgia" pitchFamily="18" charset="0"/>
              </a:rPr>
              <a:t>экологический аудит коммунальных служб, строительных предприятий по фактору шумового воздействия</a:t>
            </a:r>
          </a:p>
        </p:txBody>
      </p:sp>
      <p:pic>
        <p:nvPicPr>
          <p:cNvPr id="6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39"/>
          <p:cNvSpPr>
            <a:spLocks noGrp="1"/>
          </p:cNvSpPr>
          <p:nvPr>
            <p:ph type="ctrTitle"/>
          </p:nvPr>
        </p:nvSpPr>
        <p:spPr>
          <a:xfrm>
            <a:off x="0" y="267494"/>
            <a:ext cx="9144000" cy="1008112"/>
          </a:xfrm>
        </p:spPr>
        <p:txBody>
          <a:bodyPr lIns="45700" tIns="45700" rIns="45700" bIns="45700" anchor="ctr"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  <a:sym typeface="Georgia" pitchFamily="18" charset="0"/>
              </a:rPr>
              <a:t>«Эколог-Шум»</a:t>
            </a: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  <a:sym typeface="Georgia" pitchFamily="18" charset="0"/>
              </a:rPr>
              <a:t/>
            </a:r>
            <a:br>
              <a:rPr lang="ru-RU" sz="6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  <a:sym typeface="Georgia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  <a:sym typeface="Georgia" pitchFamily="18" charset="0"/>
              </a:rPr>
              <a:t>Программный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41887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5" name="image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258" y="1095375"/>
            <a:ext cx="8255198" cy="378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hape 1021"/>
          <p:cNvSpPr>
            <a:spLocks noChangeArrowheads="1"/>
          </p:cNvSpPr>
          <p:nvPr/>
        </p:nvSpPr>
        <p:spPr bwMode="auto">
          <a:xfrm>
            <a:off x="1296360" y="411510"/>
            <a:ext cx="6516000" cy="95410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Вертикальные расчётные площадки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381" y="3795886"/>
            <a:ext cx="27252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05" name="image124.png"/>
          <p:cNvPicPr>
            <a:picLocks noChangeAspect="1"/>
          </p:cNvPicPr>
          <p:nvPr/>
        </p:nvPicPr>
        <p:blipFill rotWithShape="1">
          <a:blip r:embed="rId2" cstate="print"/>
          <a:srcRect r="17946"/>
          <a:stretch/>
        </p:blipFill>
        <p:spPr>
          <a:xfrm>
            <a:off x="467543" y="1635646"/>
            <a:ext cx="213172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06" name="image125.png"/>
          <p:cNvPicPr>
            <a:picLocks noChangeAspect="1"/>
          </p:cNvPicPr>
          <p:nvPr/>
        </p:nvPicPr>
        <p:blipFill rotWithShape="1">
          <a:blip r:embed="rId3" cstate="print"/>
          <a:srcRect l="24245" b="24992"/>
          <a:stretch/>
        </p:blipFill>
        <p:spPr>
          <a:xfrm>
            <a:off x="3358647" y="1635646"/>
            <a:ext cx="213175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07" name="image126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4" b="97573" l="2058" r="991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2458" y="1520615"/>
            <a:ext cx="6891022" cy="3894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195737" y="411510"/>
            <a:ext cx="4752528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Учёт рельефа</a:t>
            </a:r>
            <a:endParaRPr lang="ru-RU" sz="2800" dirty="0">
              <a:latin typeface="+mj-lt"/>
            </a:endParaRPr>
          </a:p>
        </p:txBody>
      </p:sp>
      <p:pic>
        <p:nvPicPr>
          <p:cNvPr id="6" name="image133.gif" descr="D:\ПРЕЗЕНТАЦИИ\PRESENTATIONS\images\AutoCAD-Logo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8062" y="4032931"/>
            <a:ext cx="869849" cy="44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132.gif" descr="D:\ПРЕЗЕНТАЦИИ\PRESENTATIONS\images\arcgis-explore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821" y="4030965"/>
            <a:ext cx="801036" cy="44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137.jpeg" descr="D:\ПРЕЗЕНТАЦИИ\PRESENTATIONS\images\NewMapInfoLogo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0970" y="3952842"/>
            <a:ext cx="801037" cy="600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83"/>
          <p:cNvSpPr>
            <a:spLocks noChangeArrowheads="1"/>
          </p:cNvSpPr>
          <p:nvPr/>
        </p:nvSpPr>
        <p:spPr bwMode="auto">
          <a:xfrm>
            <a:off x="478327" y="1131590"/>
            <a:ext cx="2077449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342900" indent="-342900" eaLnBrk="1">
              <a:buFont typeface="Arial" pitchFamily="34" charset="0"/>
              <a:buChar char="•"/>
            </a:pPr>
            <a:r>
              <a:rPr lang="ru-RU" sz="2000" dirty="0" err="1" smtClean="0">
                <a:latin typeface="Palatino Linotype" pitchFamily="18" charset="0"/>
              </a:rPr>
              <a:t>топокарта</a:t>
            </a:r>
            <a:endParaRPr lang="ru-RU" sz="2000" dirty="0">
              <a:latin typeface="Palatino Linotype" pitchFamily="18" charset="0"/>
            </a:endParaRPr>
          </a:p>
        </p:txBody>
      </p:sp>
      <p:sp>
        <p:nvSpPr>
          <p:cNvPr id="11" name="Shape 1083"/>
          <p:cNvSpPr>
            <a:spLocks noChangeArrowheads="1"/>
          </p:cNvSpPr>
          <p:nvPr/>
        </p:nvSpPr>
        <p:spPr bwMode="auto">
          <a:xfrm>
            <a:off x="406319" y="3331900"/>
            <a:ext cx="2869537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342900" indent="-342900" eaLnBrk="1">
              <a:buFont typeface="Arial" pitchFamily="34" charset="0"/>
              <a:buChar char="•"/>
            </a:pPr>
            <a:r>
              <a:rPr lang="ru-RU" sz="2000" dirty="0" smtClean="0">
                <a:latin typeface="Palatino Linotype" pitchFamily="18" charset="0"/>
              </a:rPr>
              <a:t>векторные данные</a:t>
            </a:r>
            <a:endParaRPr lang="ru-RU" sz="2000" dirty="0">
              <a:latin typeface="Palatino Linotype" pitchFamily="18" charset="0"/>
            </a:endParaRPr>
          </a:p>
        </p:txBody>
      </p:sp>
      <p:sp>
        <p:nvSpPr>
          <p:cNvPr id="12" name="Shape 1511"/>
          <p:cNvSpPr>
            <a:spLocks noChangeShapeType="1"/>
          </p:cNvSpPr>
          <p:nvPr/>
        </p:nvSpPr>
        <p:spPr bwMode="auto">
          <a:xfrm flipV="1">
            <a:off x="2699792" y="2395794"/>
            <a:ext cx="536179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13" name="Shape 1511"/>
          <p:cNvSpPr>
            <a:spLocks noChangeShapeType="1"/>
          </p:cNvSpPr>
          <p:nvPr/>
        </p:nvSpPr>
        <p:spPr bwMode="auto">
          <a:xfrm>
            <a:off x="5580113" y="2395794"/>
            <a:ext cx="432048" cy="31997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14" name="Shape 1511"/>
          <p:cNvSpPr>
            <a:spLocks noChangeShapeType="1"/>
          </p:cNvSpPr>
          <p:nvPr/>
        </p:nvSpPr>
        <p:spPr bwMode="auto">
          <a:xfrm flipV="1">
            <a:off x="3275856" y="3865389"/>
            <a:ext cx="2088233" cy="383981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15" name="Shape 1083"/>
          <p:cNvSpPr>
            <a:spLocks noChangeArrowheads="1"/>
          </p:cNvSpPr>
          <p:nvPr/>
        </p:nvSpPr>
        <p:spPr bwMode="auto">
          <a:xfrm>
            <a:off x="3358647" y="1171660"/>
            <a:ext cx="2077449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000" i="1" dirty="0" smtClean="0">
                <a:latin typeface="Palatino Linotype" pitchFamily="18" charset="0"/>
              </a:rPr>
              <a:t>векторизовать</a:t>
            </a:r>
            <a:endParaRPr lang="ru-RU" sz="2000" i="1" dirty="0">
              <a:latin typeface="Palatino Linotype" pitchFamily="18" charset="0"/>
            </a:endParaRPr>
          </a:p>
        </p:txBody>
      </p:sp>
      <p:sp>
        <p:nvSpPr>
          <p:cNvPr id="16" name="Shape 1083"/>
          <p:cNvSpPr>
            <a:spLocks noChangeArrowheads="1"/>
          </p:cNvSpPr>
          <p:nvPr/>
        </p:nvSpPr>
        <p:spPr bwMode="auto">
          <a:xfrm rot="20997665">
            <a:off x="3294826" y="3649819"/>
            <a:ext cx="2077449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000" i="1" dirty="0" smtClean="0">
                <a:latin typeface="Palatino Linotype" pitchFamily="18" charset="0"/>
              </a:rPr>
              <a:t>напрямую</a:t>
            </a:r>
            <a:endParaRPr lang="ru-RU" sz="2000" i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195737" y="411510"/>
            <a:ext cx="4752528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Учёт рельефа</a:t>
            </a:r>
            <a:endParaRPr lang="ru-RU" sz="2800" dirty="0">
              <a:latin typeface="+mj-lt"/>
            </a:endParaRPr>
          </a:p>
        </p:txBody>
      </p:sp>
      <p:sp>
        <p:nvSpPr>
          <p:cNvPr id="10" name="Shape 1083"/>
          <p:cNvSpPr>
            <a:spLocks noChangeArrowheads="1"/>
          </p:cNvSpPr>
          <p:nvPr/>
        </p:nvSpPr>
        <p:spPr bwMode="auto">
          <a:xfrm>
            <a:off x="539552" y="2211710"/>
            <a:ext cx="3800707" cy="584775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342900" indent="-342900" eaLnBrk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Palatino Linotype" pitchFamily="18" charset="0"/>
              </a:rPr>
              <a:t>Учёт экранирования рельефом</a:t>
            </a:r>
            <a:endParaRPr lang="ru-RU" sz="2000" dirty="0">
              <a:latin typeface="Palatino Linotype" pitchFamily="18" charset="0"/>
            </a:endParaRPr>
          </a:p>
        </p:txBody>
      </p:sp>
      <p:sp>
        <p:nvSpPr>
          <p:cNvPr id="11" name="Shape 1083"/>
          <p:cNvSpPr>
            <a:spLocks noChangeArrowheads="1"/>
          </p:cNvSpPr>
          <p:nvPr/>
        </p:nvSpPr>
        <p:spPr bwMode="auto">
          <a:xfrm>
            <a:off x="550335" y="1203598"/>
            <a:ext cx="3877649" cy="83099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342900" indent="-342900" eaLnBrk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Palatino Linotype" pitchFamily="18" charset="0"/>
              </a:rPr>
              <a:t>Все объекты автоматически помещаются на поверхность рельефа</a:t>
            </a:r>
            <a:endParaRPr lang="ru-RU" sz="2000" dirty="0">
              <a:latin typeface="Palatino Linotyp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03" y="901428"/>
            <a:ext cx="4250197" cy="3182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1813">
            <a:off x="-1015273" y="2330708"/>
            <a:ext cx="8019031" cy="273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" name="image1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55430"/>
            <a:ext cx="5650880" cy="3648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94" name="image1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94" y="2067694"/>
            <a:ext cx="2412206" cy="188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195736" y="411510"/>
            <a:ext cx="4752528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Привязка </a:t>
            </a:r>
            <a:r>
              <a:rPr lang="en-US" sz="2800" dirty="0" smtClean="0">
                <a:latin typeface="+mj-lt"/>
              </a:rPr>
              <a:t>3D-</a:t>
            </a:r>
            <a:r>
              <a:rPr lang="ru-RU" sz="2800" dirty="0" smtClean="0">
                <a:latin typeface="+mj-lt"/>
              </a:rPr>
              <a:t>моделей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195736" y="411510"/>
            <a:ext cx="4752528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Привязка </a:t>
            </a:r>
            <a:r>
              <a:rPr lang="en-US" sz="2800" dirty="0" smtClean="0">
                <a:latin typeface="+mj-lt"/>
              </a:rPr>
              <a:t>3D-</a:t>
            </a:r>
            <a:r>
              <a:rPr lang="ru-RU" sz="2800" dirty="0" smtClean="0">
                <a:latin typeface="+mj-lt"/>
              </a:rPr>
              <a:t>экрана</a:t>
            </a:r>
            <a:endParaRPr lang="ru-RU" sz="28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41" y="2139702"/>
            <a:ext cx="401878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3636"/>
          <a:stretch/>
        </p:blipFill>
        <p:spPr>
          <a:xfrm>
            <a:off x="6156176" y="1923678"/>
            <a:ext cx="2736304" cy="2600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31" y="2427734"/>
            <a:ext cx="2476847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hape 1635"/>
          <p:cNvSpPr>
            <a:spLocks noChangeArrowheads="1"/>
          </p:cNvSpPr>
          <p:nvPr/>
        </p:nvSpPr>
        <p:spPr bwMode="auto">
          <a:xfrm>
            <a:off x="6372398" y="1159753"/>
            <a:ext cx="2304058" cy="56861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3.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Привязка модели</a:t>
            </a:r>
            <a:endParaRPr lang="ru-RU" sz="1600" dirty="0"/>
          </a:p>
        </p:txBody>
      </p:sp>
      <p:sp>
        <p:nvSpPr>
          <p:cNvPr id="9" name="Shape 1635"/>
          <p:cNvSpPr>
            <a:spLocks noChangeArrowheads="1"/>
          </p:cNvSpPr>
          <p:nvPr/>
        </p:nvSpPr>
        <p:spPr bwMode="auto">
          <a:xfrm>
            <a:off x="467544" y="1159753"/>
            <a:ext cx="2304058" cy="563231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1.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Занесение экрана</a:t>
            </a:r>
          </a:p>
        </p:txBody>
      </p:sp>
      <p:sp>
        <p:nvSpPr>
          <p:cNvPr id="10" name="Shape 1635"/>
          <p:cNvSpPr>
            <a:spLocks noChangeArrowheads="1"/>
          </p:cNvSpPr>
          <p:nvPr/>
        </p:nvSpPr>
        <p:spPr bwMode="auto">
          <a:xfrm>
            <a:off x="3420070" y="1159753"/>
            <a:ext cx="2304058" cy="563231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2.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Импорт </a:t>
            </a:r>
            <a:r>
              <a:rPr lang="en-US" sz="1600" dirty="0" smtClean="0"/>
              <a:t>3D-</a:t>
            </a:r>
            <a:r>
              <a:rPr lang="ru-RU" sz="1600" dirty="0" smtClean="0"/>
              <a:t>модели</a:t>
            </a:r>
            <a:endParaRPr lang="ru-RU" sz="1600" dirty="0"/>
          </a:p>
        </p:txBody>
      </p:sp>
      <p:pic>
        <p:nvPicPr>
          <p:cNvPr id="11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tegral.ru/image/program/noise24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445"/>
            <a:ext cx="8064896" cy="5146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Shape 1058"/>
          <p:cNvSpPr>
            <a:spLocks noChangeArrowheads="1"/>
          </p:cNvSpPr>
          <p:nvPr/>
        </p:nvSpPr>
        <p:spPr bwMode="auto">
          <a:xfrm>
            <a:off x="611560" y="2687310"/>
            <a:ext cx="3168352" cy="1846659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9525">
              <a:buClr>
                <a:srgbClr val="000000"/>
              </a:buClr>
              <a:buSzPct val="100000"/>
            </a:pPr>
            <a:r>
              <a:rPr lang="ru-RU" sz="1600" b="1" dirty="0" smtClean="0">
                <a:latin typeface="Palatino Linotype" pitchFamily="18" charset="0"/>
              </a:rPr>
              <a:t>Задачи: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latin typeface="Palatino Linotype" pitchFamily="18" charset="0"/>
              </a:rPr>
              <a:t>расчёт </a:t>
            </a:r>
            <a:r>
              <a:rPr lang="ru-RU" sz="1400" dirty="0">
                <a:latin typeface="Palatino Linotype" pitchFamily="18" charset="0"/>
              </a:rPr>
              <a:t>звукоизоляции сплошных тяжёлых конструкций, пустотных плит, конструкций из листовых материалов и многослойных </a:t>
            </a:r>
            <a:r>
              <a:rPr lang="ru-RU" sz="1400" dirty="0" smtClean="0">
                <a:latin typeface="Palatino Linotype" pitchFamily="18" charset="0"/>
              </a:rPr>
              <a:t>конструкций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latin typeface="Palatino Linotype" pitchFamily="18" charset="0"/>
              </a:rPr>
              <a:t>расчёт </a:t>
            </a:r>
            <a:r>
              <a:rPr lang="ru-RU" sz="1400" dirty="0">
                <a:latin typeface="Palatino Linotype" pitchFamily="18" charset="0"/>
              </a:rPr>
              <a:t>значений по частотам и индекса </a:t>
            </a:r>
            <a:r>
              <a:rPr lang="ru-RU" sz="1400" dirty="0" smtClean="0">
                <a:latin typeface="Palatino Linotype" pitchFamily="18" charset="0"/>
              </a:rPr>
              <a:t>звукоизоляции</a:t>
            </a:r>
            <a:endParaRPr lang="ru-RU" sz="1400" dirty="0">
              <a:latin typeface="Palatino Linotype" pitchFamily="18" charset="0"/>
            </a:endParaRPr>
          </a:p>
        </p:txBody>
      </p:sp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1548000" y="411510"/>
            <a:ext cx="6048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latin typeface="+mj-lt"/>
              </a:rPr>
              <a:t>«Расчёт звукоизоляции» 2.0</a:t>
            </a:r>
          </a:p>
        </p:txBody>
      </p:sp>
      <p:sp>
        <p:nvSpPr>
          <p:cNvPr id="8" name="Shape 1058"/>
          <p:cNvSpPr>
            <a:spLocks noChangeArrowheads="1"/>
          </p:cNvSpPr>
          <p:nvPr/>
        </p:nvSpPr>
        <p:spPr bwMode="auto">
          <a:xfrm>
            <a:off x="611560" y="1347614"/>
            <a:ext cx="7848872" cy="1200329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Нормативная база: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alatino Linotype" pitchFamily="18" charset="0"/>
              </a:rPr>
              <a:t>СП </a:t>
            </a:r>
            <a:r>
              <a:rPr lang="ru-RU" dirty="0" smtClean="0">
                <a:latin typeface="Palatino Linotype" pitchFamily="18" charset="0"/>
                <a:sym typeface="Georgia" pitchFamily="18" charset="0"/>
              </a:rPr>
              <a:t>275.1325800.2016 </a:t>
            </a:r>
            <a:r>
              <a:rPr lang="ru-RU" sz="16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«Конструкции ограждающие жилых и общественных зданий. Правила проектирования звукоизоляции»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Palatino Linotype" pitchFamily="18" charset="0"/>
              </a:rPr>
              <a:t>ГОСТ </a:t>
            </a:r>
            <a:r>
              <a:rPr lang="ru-RU" dirty="0">
                <a:latin typeface="Palatino Linotype" pitchFamily="18" charset="0"/>
              </a:rPr>
              <a:t>Р ЕН </a:t>
            </a:r>
            <a:r>
              <a:rPr lang="ru-RU" dirty="0" smtClean="0">
                <a:latin typeface="Palatino Linotype" pitchFamily="18" charset="0"/>
              </a:rPr>
              <a:t>12354-1-2012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11" name="Shape 1058"/>
          <p:cNvSpPr>
            <a:spLocks noChangeArrowheads="1"/>
          </p:cNvSpPr>
          <p:nvPr/>
        </p:nvSpPr>
        <p:spPr bwMode="auto">
          <a:xfrm>
            <a:off x="4139952" y="2687310"/>
            <a:ext cx="4680520" cy="230832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>
              <a:buClr>
                <a:srgbClr val="000000"/>
              </a:buClr>
              <a:buSzPct val="100000"/>
            </a:pPr>
            <a:r>
              <a:rPr lang="ru-RU" sz="1600" b="1" dirty="0" smtClean="0">
                <a:latin typeface="Palatino Linotype" pitchFamily="18" charset="0"/>
              </a:rPr>
              <a:t>Нововведения: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latin typeface="Palatino Linotype" pitchFamily="18" charset="0"/>
              </a:rPr>
              <a:t>составные конструкций (ограждения с окнами, дверьми, проёмами и т.п.)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latin typeface="Palatino Linotype" pitchFamily="18" charset="0"/>
              </a:rPr>
              <a:t>воздушный и ударный шум для межэтажных перекрытий, в том числе с «плавающим полом» и подвесным потолком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latin typeface="Palatino Linotype" pitchFamily="18" charset="0"/>
              </a:rPr>
              <a:t>конструкции с перегородкой на относе </a:t>
            </a:r>
            <a:r>
              <a:rPr lang="ru-RU" sz="1200" dirty="0">
                <a:latin typeface="Palatino Linotype" pitchFamily="18" charset="0"/>
              </a:rPr>
              <a:t>(например, стена с облицовкой </a:t>
            </a:r>
            <a:r>
              <a:rPr lang="ru-RU" sz="1200" dirty="0" err="1">
                <a:latin typeface="Palatino Linotype" pitchFamily="18" charset="0"/>
              </a:rPr>
              <a:t>гипсокартоном</a:t>
            </a:r>
            <a:r>
              <a:rPr lang="ru-RU" sz="1200" dirty="0" smtClean="0">
                <a:latin typeface="Palatino Linotype" pitchFamily="18" charset="0"/>
              </a:rPr>
              <a:t>)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400" dirty="0" smtClean="0">
                <a:latin typeface="Palatino Linotype" pitchFamily="18" charset="0"/>
              </a:rPr>
              <a:t>расчёт улучшения звукоизоляции дополнительной облицовкой</a:t>
            </a:r>
          </a:p>
        </p:txBody>
      </p:sp>
      <p:pic>
        <p:nvPicPr>
          <p:cNvPr id="6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3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591780" y="411510"/>
            <a:ext cx="396044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latin typeface="+mj-lt"/>
              </a:rPr>
              <a:t>Составная конструкция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 descr="D:\Конференция 2019\Для презентации\01 Составная конструк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75606"/>
            <a:ext cx="4885556" cy="365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Конференция 2019\Для презентации\01 Составная конструкц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7575" r="75011" b="69725"/>
          <a:stretch/>
        </p:blipFill>
        <p:spPr bwMode="auto">
          <a:xfrm>
            <a:off x="765544" y="1202112"/>
            <a:ext cx="2715348" cy="190026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635646"/>
            <a:ext cx="1224136" cy="7200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80892" y="1202112"/>
            <a:ext cx="587052" cy="43353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80892" y="2355726"/>
            <a:ext cx="587052" cy="74665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058"/>
          <p:cNvSpPr>
            <a:spLocks noChangeArrowheads="1"/>
          </p:cNvSpPr>
          <p:nvPr/>
        </p:nvSpPr>
        <p:spPr bwMode="auto">
          <a:xfrm>
            <a:off x="422573" y="3356580"/>
            <a:ext cx="3141315" cy="156966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Расчёт конструкций, элементы которых имеют различную звукоизоляцию (окна, двери и т.п.)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Учёт открытых проёмов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Улучшение звукоизоляции </a:t>
            </a:r>
            <a:endParaRPr lang="ru-RU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2591780" y="411510"/>
            <a:ext cx="396044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latin typeface="+mj-lt"/>
              </a:rPr>
              <a:t>Перекрытие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08" y="1322049"/>
            <a:ext cx="4885556" cy="3560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9" t="8004" r="2063" b="58253"/>
          <a:stretch/>
        </p:blipFill>
        <p:spPr bwMode="auto">
          <a:xfrm>
            <a:off x="5273130" y="1275606"/>
            <a:ext cx="3619350" cy="175530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40602" y="1612610"/>
            <a:ext cx="2535454" cy="11751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076056" y="1275606"/>
            <a:ext cx="197074" cy="33700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076056" y="2787773"/>
            <a:ext cx="197074" cy="24314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058"/>
          <p:cNvSpPr>
            <a:spLocks noChangeArrowheads="1"/>
          </p:cNvSpPr>
          <p:nvPr/>
        </p:nvSpPr>
        <p:spPr bwMode="auto">
          <a:xfrm>
            <a:off x="5364088" y="3219822"/>
            <a:ext cx="3456384" cy="1600438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Расчёт изоляции воздушного шума и индекса приведённого ударного шума под плитой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Учёт звукоизоляции пола, в том числе «плавающего пола»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Учёт подвесных потолков</a:t>
            </a:r>
          </a:p>
        </p:txBody>
      </p:sp>
      <p:pic>
        <p:nvPicPr>
          <p:cNvPr id="11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2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7" y="1"/>
            <a:ext cx="7345247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1548000" y="411510"/>
            <a:ext cx="6048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Подробный отчёт</a:t>
            </a:r>
          </a:p>
        </p:txBody>
      </p:sp>
      <p:pic>
        <p:nvPicPr>
          <p:cNvPr id="4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7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0" name="Shape 1307"/>
          <p:cNvSpPr>
            <a:spLocks noChangeArrowheads="1"/>
          </p:cNvSpPr>
          <p:nvPr/>
        </p:nvSpPr>
        <p:spPr bwMode="auto">
          <a:xfrm>
            <a:off x="2536793" y="987574"/>
            <a:ext cx="3132348" cy="75180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121919" tIns="121919" rIns="121919" bIns="121919" anchor="t">
            <a:spAutoFit/>
          </a:bodyPr>
          <a:lstStyle/>
          <a:p>
            <a:pPr indent="180000">
              <a:lnSpc>
                <a:spcPct val="70000"/>
              </a:lnSpc>
              <a:buFont typeface="Arial" pitchFamily="34" charset="0"/>
              <a:buChar char="•"/>
            </a:pPr>
            <a:r>
              <a:rPr lang="ru-RU" b="1" dirty="0">
                <a:latin typeface="Palatino Linotype" pitchFamily="18" charset="0"/>
                <a:sym typeface="Georgia" pitchFamily="18" charset="0"/>
              </a:rPr>
              <a:t>СП 51.13330.2011 </a:t>
            </a:r>
            <a:r>
              <a:rPr lang="ru-RU" sz="1400" dirty="0">
                <a:latin typeface="Palatino Linotype" pitchFamily="18" charset="0"/>
                <a:sym typeface="Georgia" pitchFamily="18" charset="0"/>
              </a:rPr>
              <a:t>«Защита от шума. Актуализированная редакция СНиП 23-03-2003»</a:t>
            </a:r>
          </a:p>
        </p:txBody>
      </p:sp>
      <p:sp>
        <p:nvSpPr>
          <p:cNvPr id="200718" name="Shape 1310"/>
          <p:cNvSpPr>
            <a:spLocks noChangeArrowheads="1"/>
          </p:cNvSpPr>
          <p:nvPr/>
        </p:nvSpPr>
        <p:spPr bwMode="auto">
          <a:xfrm>
            <a:off x="5652120" y="998052"/>
            <a:ext cx="2736304" cy="453135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121919" tIns="121919" rIns="121919" bIns="121919" anchor="t">
            <a:spAutoFit/>
          </a:bodyPr>
          <a:lstStyle/>
          <a:p>
            <a:pPr indent="180000" eaLnBrk="1">
              <a:lnSpc>
                <a:spcPct val="7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Palatino Linotype" pitchFamily="18" charset="0"/>
                <a:sym typeface="Georgia" pitchFamily="18" charset="0"/>
              </a:rPr>
              <a:t>ГОСТ </a:t>
            </a:r>
            <a:r>
              <a:rPr lang="ru-RU" dirty="0" smtClean="0">
                <a:latin typeface="Palatino Linotype" pitchFamily="18" charset="0"/>
                <a:sym typeface="Georgia" pitchFamily="18" charset="0"/>
              </a:rPr>
              <a:t>31295.2-2005</a:t>
            </a:r>
            <a:endParaRPr lang="ru-RU" dirty="0">
              <a:latin typeface="Palatino Linotype" pitchFamily="18" charset="0"/>
              <a:sym typeface="Georgia" pitchFamily="18" charset="0"/>
            </a:endParaRPr>
          </a:p>
        </p:txBody>
      </p:sp>
      <p:sp>
        <p:nvSpPr>
          <p:cNvPr id="5" name="Shape 1310"/>
          <p:cNvSpPr>
            <a:spLocks noChangeArrowheads="1"/>
          </p:cNvSpPr>
          <p:nvPr/>
        </p:nvSpPr>
        <p:spPr bwMode="auto">
          <a:xfrm>
            <a:off x="2536793" y="1707654"/>
            <a:ext cx="6048672" cy="828751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121919" tIns="121919" rIns="121919" bIns="121919" anchor="t">
            <a:spAutoFit/>
          </a:bodyPr>
          <a:lstStyle/>
          <a:p>
            <a:pPr indent="180000">
              <a:lnSpc>
                <a:spcPct val="7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latin typeface="Palatino Linotype" pitchFamily="18" charset="0"/>
                <a:sym typeface="Georgia" pitchFamily="18" charset="0"/>
              </a:rPr>
              <a:t>СП </a:t>
            </a:r>
            <a:r>
              <a:rPr lang="ru-RU" b="1" dirty="0">
                <a:latin typeface="Palatino Linotype" pitchFamily="18" charset="0"/>
                <a:sym typeface="Georgia" pitchFamily="18" charset="0"/>
              </a:rPr>
              <a:t>275.1325800.2016 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«Конструкции ограждающие жилых и общественных зданий. Правила проектирования звукоизоляции»</a:t>
            </a:r>
          </a:p>
          <a:p>
            <a:pPr indent="180000">
              <a:lnSpc>
                <a:spcPct val="7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ГОСТ Р ЕН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12354-1-2012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428" y="2628951"/>
            <a:ext cx="2079848" cy="2520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«Вентиляция» </a:t>
            </a: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1.2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36793" y="2628951"/>
            <a:ext cx="6264696" cy="8435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СП </a:t>
            </a:r>
            <a:r>
              <a:rPr lang="ru-RU" b="1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271.1325800.2016 </a:t>
            </a:r>
            <a:r>
              <a:rPr lang="ru-RU" sz="14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Системы </a:t>
            </a:r>
            <a:r>
              <a:rPr lang="ru-RU" sz="1400" dirty="0" err="1">
                <a:latin typeface="Palatino Linotype" pitchFamily="18" charset="0"/>
                <a:ea typeface="Tahoma" pitchFamily="34" charset="0"/>
                <a:cs typeface="Tahoma" pitchFamily="34" charset="0"/>
              </a:rPr>
              <a:t>шумоглушения</a:t>
            </a:r>
            <a:r>
              <a:rPr lang="ru-RU" sz="14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 воздушного отопления, вентиляции и кондиционирования воздуха. Правила проектирования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«Защита от шума» Актуализированная редакция, СНиП 23-03-2003, Москва, 2011г.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0428" y="1779662"/>
            <a:ext cx="2079848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«Расчёт звукоизоляции» 2.0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0428" y="1059582"/>
            <a:ext cx="2079848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«Эколог-Шум» 2.</a:t>
            </a:r>
            <a:r>
              <a:rPr lang="en-US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x</a:t>
            </a:r>
            <a:endParaRPr lang="ru-RU" b="1" dirty="0" smtClean="0">
              <a:solidFill>
                <a:srgbClr val="0D790D"/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7623" y="1707654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7623" y="2556943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323528" y="4320480"/>
            <a:ext cx="2079848" cy="771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Проникающий шум в помещение и из помещения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39893" y="4320480"/>
            <a:ext cx="6045572" cy="5555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Palatino Linotype" pitchFamily="18" charset="0"/>
                <a:sym typeface="Georgia" pitchFamily="18" charset="0"/>
              </a:rPr>
              <a:t>СНиП </a:t>
            </a:r>
            <a:r>
              <a:rPr lang="ru-RU" dirty="0" smtClean="0">
                <a:latin typeface="Palatino Linotype" pitchFamily="18" charset="0"/>
                <a:sym typeface="Georgia" pitchFamily="18" charset="0"/>
              </a:rPr>
              <a:t>23-03-2003 </a:t>
            </a:r>
            <a:r>
              <a:rPr lang="ru-RU" sz="1200" dirty="0" smtClean="0">
                <a:latin typeface="Palatino Linotype" pitchFamily="18" charset="0"/>
                <a:sym typeface="Georgia" pitchFamily="18" charset="0"/>
              </a:rPr>
              <a:t>(скоро — </a:t>
            </a:r>
            <a:r>
              <a:rPr lang="ru-RU" sz="1200" dirty="0"/>
              <a:t>СП 254.1325800.2016. Здания и территории. Правила проектирования защиты от производственного </a:t>
            </a:r>
            <a:r>
              <a:rPr lang="ru-RU" sz="1200" dirty="0" smtClean="0"/>
              <a:t>шума»)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5536" y="3544517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1021"/>
          <p:cNvSpPr>
            <a:spLocks noChangeArrowheads="1"/>
          </p:cNvSpPr>
          <p:nvPr/>
        </p:nvSpPr>
        <p:spPr bwMode="auto">
          <a:xfrm>
            <a:off x="1818000" y="267494"/>
            <a:ext cx="5508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Нормативная база</a:t>
            </a:r>
            <a:endParaRPr lang="ru-RU" sz="2800" dirty="0"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95536" y="4299942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270503" y="3723878"/>
            <a:ext cx="2957780" cy="5029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«Расчёт </a:t>
            </a: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внешнего</a:t>
            </a:r>
            <a:r>
              <a:rPr lang="en-US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шума</a:t>
            </a:r>
            <a:endParaRPr lang="ru-RU" sz="1400" b="1" dirty="0">
              <a:solidFill>
                <a:srgbClr val="0D790D"/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ж/д транспорта» 1.1</a:t>
            </a:r>
            <a:endParaRPr lang="ru-RU" sz="1400" b="1" dirty="0" smtClean="0">
              <a:solidFill>
                <a:srgbClr val="0D790D"/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627784" y="3579862"/>
            <a:ext cx="6192688" cy="7909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СП 276.1325800.2016 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Приказ 893/</a:t>
            </a:r>
            <a:r>
              <a:rPr lang="ru-RU" sz="1400" dirty="0" err="1">
                <a:latin typeface="Palatino Linotype" pitchFamily="18" charset="0"/>
                <a:ea typeface="Tahoma" pitchFamily="34" charset="0"/>
                <a:cs typeface="Tahoma" pitchFamily="34" charset="0"/>
              </a:rPr>
              <a:t>пр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ГОСТ Р 33325-2015. Шум. Методы расчёта уровней внешнего шума, излучаемого железнодорожным транспортом, Москва,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Стандартинформ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2015 г.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Shape 1058"/>
          <p:cNvSpPr>
            <a:spLocks noChangeArrowheads="1"/>
          </p:cNvSpPr>
          <p:nvPr/>
        </p:nvSpPr>
        <p:spPr bwMode="auto">
          <a:xfrm>
            <a:off x="755576" y="2983819"/>
            <a:ext cx="7992888" cy="1748171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9525">
              <a:buClr>
                <a:srgbClr val="000000"/>
              </a:buClr>
              <a:buSzPct val="100000"/>
            </a:pPr>
            <a:r>
              <a:rPr lang="ru-RU" b="1" dirty="0" smtClean="0">
                <a:latin typeface="Palatino Linotype" pitchFamily="18" charset="0"/>
              </a:rPr>
              <a:t>Нововведения:</a:t>
            </a:r>
            <a:endParaRPr lang="ru-RU" b="1" dirty="0">
              <a:latin typeface="Palatino Linotype" pitchFamily="18" charset="0"/>
            </a:endParaRPr>
          </a:p>
          <a:p>
            <a:pPr marL="285750" lvl="0" indent="-28575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новые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типы вентиляционных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секций </a:t>
            </a: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(фильтрации, увлажнения, нагнетания, охлаждения)</a:t>
            </a:r>
            <a:endParaRPr lang="ru-RU" dirty="0" smtClean="0">
              <a:solidFill>
                <a:schemeClr val="tx1">
                  <a:lumMod val="85000"/>
                </a:schemeClr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учёта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диффузоров</a:t>
            </a:r>
            <a:endParaRPr lang="ru-RU" dirty="0" smtClean="0">
              <a:latin typeface="Palatino Linotype" pitchFamily="18" charset="0"/>
            </a:endParaRP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Palatino Linotype" pitchFamily="18" charset="0"/>
              </a:rPr>
              <a:t>многочисленные улучшения </a:t>
            </a:r>
            <a:r>
              <a:rPr lang="ru-RU" sz="1600" dirty="0" smtClean="0">
                <a:latin typeface="Palatino Linotype" pitchFamily="18" charset="0"/>
              </a:rPr>
              <a:t>(например, копирование фасонных элементов)</a:t>
            </a:r>
          </a:p>
          <a:p>
            <a:pPr marL="263128" indent="-253603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latin typeface="Palatino Linotype" pitchFamily="18" charset="0"/>
              </a:rPr>
              <a:t>дополнен справочник вентиляторов </a:t>
            </a:r>
            <a:r>
              <a:rPr lang="ru-RU" sz="1400" dirty="0" smtClean="0">
                <a:latin typeface="Palatino Linotype" pitchFamily="18" charset="0"/>
              </a:rPr>
              <a:t>данными из Руководства по расчёту и проектированию </a:t>
            </a:r>
            <a:r>
              <a:rPr lang="ru-RU" sz="1400" dirty="0" err="1" smtClean="0">
                <a:latin typeface="Palatino Linotype" pitchFamily="18" charset="0"/>
              </a:rPr>
              <a:t>шумоглушения</a:t>
            </a:r>
            <a:r>
              <a:rPr lang="ru-RU" sz="1400" dirty="0" smtClean="0">
                <a:latin typeface="Palatino Linotype" pitchFamily="18" charset="0"/>
              </a:rPr>
              <a:t> </a:t>
            </a:r>
            <a:r>
              <a:rPr lang="ru-RU" sz="1400" dirty="0" err="1" smtClean="0">
                <a:latin typeface="Palatino Linotype" pitchFamily="18" charset="0"/>
              </a:rPr>
              <a:t>вентустановок</a:t>
            </a:r>
            <a:endParaRPr lang="ru-RU" sz="1400" dirty="0" smtClean="0">
              <a:latin typeface="Palatino Linotype" pitchFamily="18" charset="0"/>
            </a:endParaRPr>
          </a:p>
        </p:txBody>
      </p:sp>
      <p:sp>
        <p:nvSpPr>
          <p:cNvPr id="7" name="Shape 1021"/>
          <p:cNvSpPr>
            <a:spLocks noChangeArrowheads="1"/>
          </p:cNvSpPr>
          <p:nvPr/>
        </p:nvSpPr>
        <p:spPr bwMode="auto">
          <a:xfrm>
            <a:off x="1548000" y="411510"/>
            <a:ext cx="6048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latin typeface="+mj-lt"/>
              </a:rPr>
              <a:t>«Вентиляция» 1.2</a:t>
            </a:r>
          </a:p>
        </p:txBody>
      </p:sp>
      <p:sp>
        <p:nvSpPr>
          <p:cNvPr id="8" name="Shape 1058"/>
          <p:cNvSpPr>
            <a:spLocks noChangeArrowheads="1"/>
          </p:cNvSpPr>
          <p:nvPr/>
        </p:nvSpPr>
        <p:spPr bwMode="auto">
          <a:xfrm>
            <a:off x="755576" y="1419622"/>
            <a:ext cx="7704856" cy="148271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000" b="1" dirty="0" smtClean="0">
                <a:latin typeface="Palatino Linotype" pitchFamily="18" charset="0"/>
              </a:rPr>
              <a:t>Нормативная база:</a:t>
            </a:r>
          </a:p>
          <a:p>
            <a:pPr marL="285750" lvl="0" indent="-28575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СП </a:t>
            </a:r>
            <a:r>
              <a:rPr lang="ru-RU" sz="16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271.1325800.2016 «Системы </a:t>
            </a:r>
            <a:r>
              <a:rPr lang="ru-RU" sz="1600" dirty="0" err="1">
                <a:latin typeface="Palatino Linotype" pitchFamily="18" charset="0"/>
                <a:ea typeface="Tahoma" pitchFamily="34" charset="0"/>
                <a:cs typeface="Tahoma" pitchFamily="34" charset="0"/>
              </a:rPr>
              <a:t>шумоглушения</a:t>
            </a:r>
            <a:r>
              <a:rPr lang="ru-RU" sz="16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 воздушного отопления, вентиляции и кондиционирования воздуха. Правила проектирования» (Приказ №959/</a:t>
            </a:r>
            <a:r>
              <a:rPr lang="ru-RU" sz="1600" dirty="0" err="1">
                <a:latin typeface="Palatino Linotype" pitchFamily="18" charset="0"/>
                <a:ea typeface="Tahoma" pitchFamily="34" charset="0"/>
                <a:cs typeface="Tahoma" pitchFamily="34" charset="0"/>
              </a:rPr>
              <a:t>пр</a:t>
            </a:r>
            <a:r>
              <a:rPr lang="ru-RU" sz="1600" dirty="0">
                <a:latin typeface="Palatino Linotype" pitchFamily="18" charset="0"/>
                <a:ea typeface="Tahoma" pitchFamily="34" charset="0"/>
                <a:cs typeface="Tahoma" pitchFamily="34" charset="0"/>
              </a:rPr>
              <a:t>, Минстрой России, 16 декабря 2016 г</a:t>
            </a:r>
            <a:r>
              <a:rPr lang="ru-RU" sz="16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.)</a:t>
            </a:r>
          </a:p>
          <a:p>
            <a:pPr marL="285750" lvl="0" indent="-28575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Защита от шума» Актуализированная редакция, СНиП 23-03-2003, Москва, 2011г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8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69797" y="3147814"/>
            <a:ext cx="5491591" cy="11521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СП 276.1325800.2016 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«Здания и территории. Правила проектирования защиты от шума транспортных потоков» (Приказ 893/</a:t>
            </a:r>
            <a:r>
              <a:rPr lang="ru-RU" sz="1400" dirty="0" err="1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пр</a:t>
            </a:r>
            <a:r>
              <a:rPr lang="ru-RU" sz="1400" dirty="0" smtClean="0">
                <a:latin typeface="Palatino Linotype" pitchFamily="18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ОДМ 218/2/-13-2011 «Методические рекомендации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по защите от транспортного шума территорий, прилегающих к автомобильным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дорогам», (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РОСАВТОДОР), Москва 2011г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0428" y="3507854"/>
            <a:ext cx="2955428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«Шум от </a:t>
            </a: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автомобильных </a:t>
            </a: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дорог» 1.1</a:t>
            </a:r>
            <a:endParaRPr lang="ru-RU" sz="1400" b="1" dirty="0" smtClean="0">
              <a:solidFill>
                <a:srgbClr val="0D790D"/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7623" y="1851670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971600" y="267494"/>
            <a:ext cx="7200800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Нормативная база. Автотранспортный шум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472897" y="1455626"/>
            <a:ext cx="5491591" cy="3240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методика «ЛЕННИИПРОЕКТ», 1995 г.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23528" y="1347614"/>
            <a:ext cx="2955428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accent3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«Расчёт шума от транспортных потоков» 1.5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472897" y="1923678"/>
            <a:ext cx="5491591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Рекомендации Федерального дорожного департамента, 1995 г.</a:t>
            </a:r>
          </a:p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/>
              <a:t>Пособие к МГСН. Проектирование защиты от транспортного шума и вибраций жилых и общественных </a:t>
            </a:r>
            <a:r>
              <a:rPr lang="ru-RU" sz="1200" dirty="0" smtClean="0"/>
              <a:t>зданий, 1999 г.</a:t>
            </a:r>
          </a:p>
          <a:p>
            <a:pPr lvl="0" indent="1800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/>
              <a:t>Оценка шума при проектировании, строительстве и эксплуатации объектов метрополитена СП 23-104-2004", М., 2004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23528" y="2211710"/>
            <a:ext cx="2955428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«Расчёт шума от транспортных </a:t>
            </a:r>
            <a:r>
              <a:rPr lang="ru-RU" sz="1400" b="1" dirty="0" smtClean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магистралей» </a:t>
            </a:r>
            <a:r>
              <a:rPr lang="ru-RU" sz="1400" b="1" dirty="0">
                <a:solidFill>
                  <a:srgbClr val="0D790D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rgbClr val="0D790D"/>
              </a:solidFill>
              <a:latin typeface="Palatino Linotype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95536" y="3003798"/>
            <a:ext cx="81706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Shape 1472"/>
          <p:cNvSpPr>
            <a:spLocks noChangeShapeType="1"/>
          </p:cNvSpPr>
          <p:nvPr/>
        </p:nvSpPr>
        <p:spPr bwMode="auto">
          <a:xfrm flipV="1">
            <a:off x="2880196" y="4142462"/>
            <a:ext cx="0" cy="72033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09" name="Shape 1473"/>
          <p:cNvSpPr>
            <a:spLocks noChangeShapeType="1"/>
          </p:cNvSpPr>
          <p:nvPr/>
        </p:nvSpPr>
        <p:spPr bwMode="auto">
          <a:xfrm flipV="1">
            <a:off x="3204046" y="4142462"/>
            <a:ext cx="0" cy="72033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10" name="Shape 1474"/>
          <p:cNvSpPr>
            <a:spLocks noChangeShapeType="1"/>
          </p:cNvSpPr>
          <p:nvPr/>
        </p:nvSpPr>
        <p:spPr bwMode="auto">
          <a:xfrm flipV="1">
            <a:off x="3528492" y="4142462"/>
            <a:ext cx="0" cy="72033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11" name="Shape 1475"/>
          <p:cNvSpPr>
            <a:spLocks noChangeArrowheads="1"/>
          </p:cNvSpPr>
          <p:nvPr/>
        </p:nvSpPr>
        <p:spPr bwMode="auto">
          <a:xfrm>
            <a:off x="683568" y="1646441"/>
            <a:ext cx="332184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eaLnBrk="1"/>
            <a:r>
              <a:rPr lang="ru-RU" sz="2000" b="1" i="1" dirty="0">
                <a:solidFill>
                  <a:srgbClr val="595959"/>
                </a:solidFill>
              </a:rPr>
              <a:t>∞</a:t>
            </a:r>
          </a:p>
        </p:txBody>
      </p:sp>
      <p:sp>
        <p:nvSpPr>
          <p:cNvPr id="226312" name="Shape 1476"/>
          <p:cNvSpPr>
            <a:spLocks noChangeArrowheads="1"/>
          </p:cNvSpPr>
          <p:nvPr/>
        </p:nvSpPr>
        <p:spPr bwMode="auto">
          <a:xfrm>
            <a:off x="3940473" y="4105404"/>
            <a:ext cx="343495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eaLnBrk="1"/>
            <a:r>
              <a:rPr lang="ru-RU" sz="1600" b="1" i="1" dirty="0">
                <a:solidFill>
                  <a:srgbClr val="595959"/>
                </a:solidFill>
              </a:rPr>
              <a:t>Гц</a:t>
            </a:r>
          </a:p>
        </p:txBody>
      </p:sp>
      <p:sp>
        <p:nvSpPr>
          <p:cNvPr id="226313" name="Shape 1477"/>
          <p:cNvSpPr>
            <a:spLocks noChangeArrowheads="1"/>
          </p:cNvSpPr>
          <p:nvPr/>
        </p:nvSpPr>
        <p:spPr bwMode="auto">
          <a:xfrm>
            <a:off x="1115616" y="4182348"/>
            <a:ext cx="250701" cy="2616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100" b="1" i="1" dirty="0" smtClean="0">
                <a:solidFill>
                  <a:srgbClr val="595959"/>
                </a:solidFill>
              </a:rPr>
              <a:t>63</a:t>
            </a:r>
            <a:endParaRPr lang="ru-RU" sz="1100" b="1" i="1" dirty="0">
              <a:solidFill>
                <a:srgbClr val="595959"/>
              </a:solidFill>
            </a:endParaRPr>
          </a:p>
        </p:txBody>
      </p:sp>
      <p:sp>
        <p:nvSpPr>
          <p:cNvPr id="226314" name="Shape 1478"/>
          <p:cNvSpPr>
            <a:spLocks noChangeArrowheads="1"/>
          </p:cNvSpPr>
          <p:nvPr/>
        </p:nvSpPr>
        <p:spPr bwMode="auto">
          <a:xfrm>
            <a:off x="3347864" y="4182348"/>
            <a:ext cx="375893" cy="2616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100" b="1" i="1" dirty="0">
                <a:solidFill>
                  <a:srgbClr val="595959"/>
                </a:solidFill>
              </a:rPr>
              <a:t>8000</a:t>
            </a:r>
          </a:p>
        </p:txBody>
      </p:sp>
      <p:sp>
        <p:nvSpPr>
          <p:cNvPr id="226315" name="Shape 1479"/>
          <p:cNvSpPr>
            <a:spLocks noChangeArrowheads="1"/>
          </p:cNvSpPr>
          <p:nvPr/>
        </p:nvSpPr>
        <p:spPr bwMode="auto">
          <a:xfrm>
            <a:off x="1446113" y="4182348"/>
            <a:ext cx="317575" cy="2616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100" b="1" i="1" dirty="0">
                <a:solidFill>
                  <a:srgbClr val="595959"/>
                </a:solidFill>
              </a:rPr>
              <a:t>125</a:t>
            </a:r>
          </a:p>
        </p:txBody>
      </p:sp>
      <p:sp>
        <p:nvSpPr>
          <p:cNvPr id="226316" name="Shape 1480"/>
          <p:cNvSpPr>
            <a:spLocks noChangeArrowheads="1"/>
          </p:cNvSpPr>
          <p:nvPr/>
        </p:nvSpPr>
        <p:spPr bwMode="auto">
          <a:xfrm>
            <a:off x="2078854" y="4182348"/>
            <a:ext cx="332906" cy="2616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100" b="1" i="1" dirty="0">
                <a:solidFill>
                  <a:srgbClr val="595959"/>
                </a:solidFill>
              </a:rPr>
              <a:t>500</a:t>
            </a:r>
          </a:p>
        </p:txBody>
      </p:sp>
      <p:sp>
        <p:nvSpPr>
          <p:cNvPr id="226317" name="Shape 1481"/>
          <p:cNvSpPr>
            <a:spLocks noChangeArrowheads="1"/>
          </p:cNvSpPr>
          <p:nvPr/>
        </p:nvSpPr>
        <p:spPr bwMode="auto">
          <a:xfrm>
            <a:off x="2699792" y="4182348"/>
            <a:ext cx="391742" cy="2616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100" b="1" i="1" dirty="0">
                <a:solidFill>
                  <a:srgbClr val="595959"/>
                </a:solidFill>
              </a:rPr>
              <a:t>2000</a:t>
            </a:r>
          </a:p>
        </p:txBody>
      </p:sp>
      <p:sp>
        <p:nvSpPr>
          <p:cNvPr id="226318" name="Shape 1482"/>
          <p:cNvSpPr>
            <a:spLocks noChangeArrowheads="1"/>
          </p:cNvSpPr>
          <p:nvPr/>
        </p:nvSpPr>
        <p:spPr bwMode="auto">
          <a:xfrm rot="-5400000">
            <a:off x="283958" y="2299766"/>
            <a:ext cx="2044841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любой высоте</a:t>
            </a:r>
          </a:p>
        </p:txBody>
      </p:sp>
      <p:sp>
        <p:nvSpPr>
          <p:cNvPr id="226319" name="Shape 1483"/>
          <p:cNvSpPr>
            <a:spLocks noChangeArrowheads="1"/>
          </p:cNvSpPr>
          <p:nvPr/>
        </p:nvSpPr>
        <p:spPr bwMode="auto">
          <a:xfrm>
            <a:off x="1979712" y="1331591"/>
            <a:ext cx="2218134" cy="448071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algn="ctr" eaLnBrk="1">
              <a:lnSpc>
                <a:spcPct val="7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составляющим шума</a:t>
            </a:r>
          </a:p>
        </p:txBody>
      </p:sp>
      <p:sp>
        <p:nvSpPr>
          <p:cNvPr id="226320" name="Shape 1484"/>
          <p:cNvSpPr>
            <a:spLocks noChangeArrowheads="1"/>
          </p:cNvSpPr>
          <p:nvPr/>
        </p:nvSpPr>
        <p:spPr bwMode="auto">
          <a:xfrm>
            <a:off x="1376834" y="3663910"/>
            <a:ext cx="2547342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eaLnBrk="1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разных частотах</a:t>
            </a:r>
          </a:p>
        </p:txBody>
      </p:sp>
      <p:sp>
        <p:nvSpPr>
          <p:cNvPr id="226332" name="Shape 1486"/>
          <p:cNvSpPr>
            <a:spLocks noChangeShapeType="1"/>
          </p:cNvSpPr>
          <p:nvPr/>
        </p:nvSpPr>
        <p:spPr bwMode="auto">
          <a:xfrm flipV="1">
            <a:off x="1057364" y="1421413"/>
            <a:ext cx="0" cy="2016324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33" name="Shape 1487"/>
          <p:cNvSpPr>
            <a:spLocks noChangeShapeType="1"/>
          </p:cNvSpPr>
          <p:nvPr/>
        </p:nvSpPr>
        <p:spPr bwMode="auto">
          <a:xfrm>
            <a:off x="930548" y="4123804"/>
            <a:ext cx="3066455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34" name="Shape 1488"/>
          <p:cNvSpPr>
            <a:spLocks noChangeArrowheads="1"/>
          </p:cNvSpPr>
          <p:nvPr/>
        </p:nvSpPr>
        <p:spPr bwMode="auto">
          <a:xfrm>
            <a:off x="749587" y="1277347"/>
            <a:ext cx="267891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eaLnBrk="1"/>
            <a:r>
              <a:rPr lang="ru-RU" sz="1600" b="1" i="1" dirty="0" err="1">
                <a:solidFill>
                  <a:srgbClr val="595959"/>
                </a:solidFill>
              </a:rPr>
              <a:t>h</a:t>
            </a:r>
            <a:endParaRPr lang="ru-RU" sz="1600" b="1" i="1" dirty="0">
              <a:solidFill>
                <a:srgbClr val="595959"/>
              </a:solidFill>
            </a:endParaRPr>
          </a:p>
        </p:txBody>
      </p:sp>
      <p:sp>
        <p:nvSpPr>
          <p:cNvPr id="226335" name="Shape 1489"/>
          <p:cNvSpPr>
            <a:spLocks noChangeArrowheads="1"/>
          </p:cNvSpPr>
          <p:nvPr/>
        </p:nvSpPr>
        <p:spPr bwMode="auto">
          <a:xfrm>
            <a:off x="715155" y="3241308"/>
            <a:ext cx="245864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eaLnBrk="1"/>
            <a:r>
              <a:rPr lang="ru-RU" sz="1600" b="1" i="1" dirty="0">
                <a:solidFill>
                  <a:srgbClr val="595959"/>
                </a:solidFill>
              </a:rPr>
              <a:t>0</a:t>
            </a:r>
          </a:p>
        </p:txBody>
      </p:sp>
      <p:sp>
        <p:nvSpPr>
          <p:cNvPr id="226336" name="Shape 1490"/>
          <p:cNvSpPr>
            <a:spLocks noChangeShapeType="1"/>
          </p:cNvSpPr>
          <p:nvPr/>
        </p:nvSpPr>
        <p:spPr bwMode="auto">
          <a:xfrm flipH="1">
            <a:off x="980034" y="3438927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37" name="Shape 1491"/>
          <p:cNvSpPr>
            <a:spLocks noChangeShapeType="1"/>
          </p:cNvSpPr>
          <p:nvPr/>
        </p:nvSpPr>
        <p:spPr bwMode="auto">
          <a:xfrm flipH="1">
            <a:off x="980034" y="3115077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38" name="Shape 1492"/>
          <p:cNvSpPr>
            <a:spLocks noChangeShapeType="1"/>
          </p:cNvSpPr>
          <p:nvPr/>
        </p:nvSpPr>
        <p:spPr bwMode="auto">
          <a:xfrm flipH="1">
            <a:off x="980034" y="2791227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39" name="Shape 1493"/>
          <p:cNvSpPr>
            <a:spLocks noChangeShapeType="1"/>
          </p:cNvSpPr>
          <p:nvPr/>
        </p:nvSpPr>
        <p:spPr bwMode="auto">
          <a:xfrm flipH="1">
            <a:off x="980034" y="2466781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40" name="Shape 1494"/>
          <p:cNvSpPr>
            <a:spLocks noChangeShapeType="1"/>
          </p:cNvSpPr>
          <p:nvPr/>
        </p:nvSpPr>
        <p:spPr bwMode="auto">
          <a:xfrm flipH="1">
            <a:off x="980034" y="2142931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41" name="Shape 1495"/>
          <p:cNvSpPr>
            <a:spLocks noChangeShapeType="1"/>
          </p:cNvSpPr>
          <p:nvPr/>
        </p:nvSpPr>
        <p:spPr bwMode="auto">
          <a:xfrm flipH="1">
            <a:off x="980034" y="1819081"/>
            <a:ext cx="72033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pic>
        <p:nvPicPr>
          <p:cNvPr id="1496" name="image1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3849"/>
            <a:ext cx="3997523" cy="3540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1499"/>
          <p:cNvGrpSpPr>
            <a:grpSpLocks/>
          </p:cNvGrpSpPr>
          <p:nvPr/>
        </p:nvGrpSpPr>
        <p:grpSpPr bwMode="auto">
          <a:xfrm>
            <a:off x="5004048" y="1493143"/>
            <a:ext cx="1260326" cy="790575"/>
            <a:chOff x="-1" y="0"/>
            <a:chExt cx="3360606" cy="2394876"/>
          </a:xfrm>
        </p:grpSpPr>
        <p:sp>
          <p:nvSpPr>
            <p:cNvPr id="226377" name="Shape 1497"/>
            <p:cNvSpPr>
              <a:spLocks noChangeArrowheads="1"/>
            </p:cNvSpPr>
            <p:nvPr/>
          </p:nvSpPr>
          <p:spPr bwMode="auto">
            <a:xfrm>
              <a:off x="-1" y="0"/>
              <a:ext cx="3360606" cy="239487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7B7B7B"/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pPr eaLnBrk="1"/>
              <a:endParaRPr lang="ru-RU"/>
            </a:p>
          </p:txBody>
        </p:sp>
        <p:sp>
          <p:nvSpPr>
            <p:cNvPr id="226378" name="Shape 1498"/>
            <p:cNvSpPr>
              <a:spLocks noChangeArrowheads="1"/>
            </p:cNvSpPr>
            <p:nvPr/>
          </p:nvSpPr>
          <p:spPr bwMode="auto">
            <a:xfrm>
              <a:off x="-1" y="0"/>
              <a:ext cx="3360606" cy="2133324"/>
            </a:xfrm>
            <a:prstGeom prst="rect">
              <a:avLst/>
            </a:prstGeom>
            <a:noFill/>
            <a:ln w="25400">
              <a:noFill/>
              <a:miter lim="400000"/>
              <a:headEnd/>
              <a:tailEnd/>
            </a:ln>
          </p:spPr>
          <p:txBody>
            <a:bodyPr wrap="square" lIns="121919" tIns="121919" rIns="121919" bIns="121919">
              <a:spAutoFit/>
            </a:bodyPr>
            <a:lstStyle/>
            <a:p>
              <a:pPr eaLnBrk="1"/>
              <a:r>
                <a:rPr lang="ru-RU" sz="1200" b="1" dirty="0">
                  <a:solidFill>
                    <a:srgbClr val="7B7B7B"/>
                  </a:solidFill>
                </a:rPr>
                <a:t>Прямой шум</a:t>
              </a:r>
            </a:p>
            <a:p>
              <a:pPr eaLnBrk="1"/>
              <a:r>
                <a:rPr lang="ru-RU" sz="1200" b="1" dirty="0">
                  <a:solidFill>
                    <a:srgbClr val="7B7B7B"/>
                  </a:solidFill>
                </a:rPr>
                <a:t>2000 Гц</a:t>
              </a:r>
            </a:p>
            <a:p>
              <a:pPr eaLnBrk="1"/>
              <a:r>
                <a:rPr lang="ru-RU" sz="1200" b="1" dirty="0">
                  <a:solidFill>
                    <a:srgbClr val="7B7B7B"/>
                  </a:solidFill>
                </a:rPr>
                <a:t>2 м</a:t>
              </a:r>
            </a:p>
          </p:txBody>
        </p:sp>
      </p:grpSp>
      <p:sp>
        <p:nvSpPr>
          <p:cNvPr id="226344" name="Shape 1500"/>
          <p:cNvSpPr>
            <a:spLocks/>
          </p:cNvSpPr>
          <p:nvPr/>
        </p:nvSpPr>
        <p:spPr bwMode="auto">
          <a:xfrm>
            <a:off x="3203874" y="2283867"/>
            <a:ext cx="251817" cy="251817"/>
          </a:xfrm>
          <a:custGeom>
            <a:avLst/>
            <a:gdLst>
              <a:gd name="T0" fmla="*/ 336038 w 21600"/>
              <a:gd name="T1" fmla="*/ 336038 h 21600"/>
              <a:gd name="T2" fmla="*/ 336038 w 21600"/>
              <a:gd name="T3" fmla="*/ 336038 h 21600"/>
              <a:gd name="T4" fmla="*/ 336038 w 21600"/>
              <a:gd name="T5" fmla="*/ 336038 h 21600"/>
              <a:gd name="T6" fmla="*/ 336038 w 21600"/>
              <a:gd name="T7" fmla="*/ 33603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45" name="Shape 1501"/>
          <p:cNvSpPr>
            <a:spLocks/>
          </p:cNvSpPr>
          <p:nvPr/>
        </p:nvSpPr>
        <p:spPr bwMode="auto">
          <a:xfrm>
            <a:off x="3203874" y="2175520"/>
            <a:ext cx="360164" cy="342305"/>
          </a:xfrm>
          <a:custGeom>
            <a:avLst/>
            <a:gdLst>
              <a:gd name="T0" fmla="*/ 480054 w 21600"/>
              <a:gd name="T1" fmla="*/ 456051 h 21600"/>
              <a:gd name="T2" fmla="*/ 480054 w 21600"/>
              <a:gd name="T3" fmla="*/ 456051 h 21600"/>
              <a:gd name="T4" fmla="*/ 480054 w 21600"/>
              <a:gd name="T5" fmla="*/ 456051 h 21600"/>
              <a:gd name="T6" fmla="*/ 480054 w 21600"/>
              <a:gd name="T7" fmla="*/ 4560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46" name="Shape 1502"/>
          <p:cNvSpPr>
            <a:spLocks/>
          </p:cNvSpPr>
          <p:nvPr/>
        </p:nvSpPr>
        <p:spPr bwMode="auto">
          <a:xfrm>
            <a:off x="3221733" y="2031455"/>
            <a:ext cx="485775" cy="468511"/>
          </a:xfrm>
          <a:custGeom>
            <a:avLst/>
            <a:gdLst>
              <a:gd name="T0" fmla="*/ 648073 w 21600"/>
              <a:gd name="T1" fmla="*/ 624070 h 21600"/>
              <a:gd name="T2" fmla="*/ 648073 w 21600"/>
              <a:gd name="T3" fmla="*/ 624070 h 21600"/>
              <a:gd name="T4" fmla="*/ 648073 w 21600"/>
              <a:gd name="T5" fmla="*/ 624070 h 21600"/>
              <a:gd name="T6" fmla="*/ 648073 w 21600"/>
              <a:gd name="T7" fmla="*/ 6240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47" name="Shape 1503"/>
          <p:cNvSpPr>
            <a:spLocks/>
          </p:cNvSpPr>
          <p:nvPr/>
        </p:nvSpPr>
        <p:spPr bwMode="auto">
          <a:xfrm>
            <a:off x="3257452" y="1887389"/>
            <a:ext cx="630436" cy="594122"/>
          </a:xfrm>
          <a:custGeom>
            <a:avLst/>
            <a:gdLst>
              <a:gd name="T0" fmla="*/ 840094 w 21600"/>
              <a:gd name="T1" fmla="*/ 792089 h 21600"/>
              <a:gd name="T2" fmla="*/ 840094 w 21600"/>
              <a:gd name="T3" fmla="*/ 792089 h 21600"/>
              <a:gd name="T4" fmla="*/ 840094 w 21600"/>
              <a:gd name="T5" fmla="*/ 792089 h 21600"/>
              <a:gd name="T6" fmla="*/ 840094 w 21600"/>
              <a:gd name="T7" fmla="*/ 79208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grpSp>
        <p:nvGrpSpPr>
          <p:cNvPr id="3" name="Group 1510"/>
          <p:cNvGrpSpPr>
            <a:grpSpLocks/>
          </p:cNvGrpSpPr>
          <p:nvPr/>
        </p:nvGrpSpPr>
        <p:grpSpPr bwMode="auto">
          <a:xfrm>
            <a:off x="935906" y="4142462"/>
            <a:ext cx="1620441" cy="72033"/>
            <a:chOff x="0" y="0"/>
            <a:chExt cx="4320480" cy="192000"/>
          </a:xfrm>
        </p:grpSpPr>
        <p:sp>
          <p:nvSpPr>
            <p:cNvPr id="226371" name="Shape 1504"/>
            <p:cNvSpPr>
              <a:spLocks noChangeShapeType="1"/>
            </p:cNvSpPr>
            <p:nvPr/>
          </p:nvSpPr>
          <p:spPr bwMode="auto">
            <a:xfrm flipV="1">
              <a:off x="-1" y="-1"/>
              <a:ext cx="2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  <p:sp>
          <p:nvSpPr>
            <p:cNvPr id="226372" name="Shape 1505"/>
            <p:cNvSpPr>
              <a:spLocks noChangeShapeType="1"/>
            </p:cNvSpPr>
            <p:nvPr/>
          </p:nvSpPr>
          <p:spPr bwMode="auto">
            <a:xfrm flipV="1">
              <a:off x="864098" y="-1"/>
              <a:ext cx="1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  <p:sp>
          <p:nvSpPr>
            <p:cNvPr id="226373" name="Shape 1506"/>
            <p:cNvSpPr>
              <a:spLocks noChangeShapeType="1"/>
            </p:cNvSpPr>
            <p:nvPr/>
          </p:nvSpPr>
          <p:spPr bwMode="auto">
            <a:xfrm flipV="1">
              <a:off x="1728192" y="-1"/>
              <a:ext cx="1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  <p:sp>
          <p:nvSpPr>
            <p:cNvPr id="226374" name="Shape 1507"/>
            <p:cNvSpPr>
              <a:spLocks noChangeShapeType="1"/>
            </p:cNvSpPr>
            <p:nvPr/>
          </p:nvSpPr>
          <p:spPr bwMode="auto">
            <a:xfrm flipV="1">
              <a:off x="2592288" y="-1"/>
              <a:ext cx="1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  <p:sp>
          <p:nvSpPr>
            <p:cNvPr id="226375" name="Shape 1508"/>
            <p:cNvSpPr>
              <a:spLocks noChangeShapeType="1"/>
            </p:cNvSpPr>
            <p:nvPr/>
          </p:nvSpPr>
          <p:spPr bwMode="auto">
            <a:xfrm flipV="1">
              <a:off x="3456386" y="-1"/>
              <a:ext cx="1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  <p:sp>
          <p:nvSpPr>
            <p:cNvPr id="226376" name="Shape 1509"/>
            <p:cNvSpPr>
              <a:spLocks noChangeShapeType="1"/>
            </p:cNvSpPr>
            <p:nvPr/>
          </p:nvSpPr>
          <p:spPr bwMode="auto">
            <a:xfrm flipV="1">
              <a:off x="4320480" y="-1"/>
              <a:ext cx="1" cy="19200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1919" tIns="121919" rIns="121919" bIns="121919"/>
            <a:lstStyle/>
            <a:p>
              <a:endParaRPr lang="ru-RU"/>
            </a:p>
          </p:txBody>
        </p:sp>
      </p:grpSp>
      <p:sp>
        <p:nvSpPr>
          <p:cNvPr id="226349" name="Shape 1511"/>
          <p:cNvSpPr>
            <a:spLocks noChangeShapeType="1"/>
          </p:cNvSpPr>
          <p:nvPr/>
        </p:nvSpPr>
        <p:spPr bwMode="auto">
          <a:xfrm flipV="1">
            <a:off x="3203874" y="1887389"/>
            <a:ext cx="611981" cy="61257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50" name="Shape 1512"/>
          <p:cNvSpPr>
            <a:spLocks/>
          </p:cNvSpPr>
          <p:nvPr/>
        </p:nvSpPr>
        <p:spPr bwMode="auto">
          <a:xfrm>
            <a:off x="2267745" y="3148559"/>
            <a:ext cx="251817" cy="251817"/>
          </a:xfrm>
          <a:custGeom>
            <a:avLst/>
            <a:gdLst>
              <a:gd name="T0" fmla="*/ 336038 w 21600"/>
              <a:gd name="T1" fmla="*/ 336038 h 21600"/>
              <a:gd name="T2" fmla="*/ 336038 w 21600"/>
              <a:gd name="T3" fmla="*/ 336038 h 21600"/>
              <a:gd name="T4" fmla="*/ 336038 w 21600"/>
              <a:gd name="T5" fmla="*/ 336038 h 21600"/>
              <a:gd name="T6" fmla="*/ 336038 w 21600"/>
              <a:gd name="T7" fmla="*/ 33603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1" name="Shape 1513"/>
          <p:cNvSpPr>
            <a:spLocks/>
          </p:cNvSpPr>
          <p:nvPr/>
        </p:nvSpPr>
        <p:spPr bwMode="auto">
          <a:xfrm>
            <a:off x="2267745" y="3040211"/>
            <a:ext cx="360164" cy="342305"/>
          </a:xfrm>
          <a:custGeom>
            <a:avLst/>
            <a:gdLst>
              <a:gd name="T0" fmla="*/ 480054 w 21600"/>
              <a:gd name="T1" fmla="*/ 456052 h 21600"/>
              <a:gd name="T2" fmla="*/ 480054 w 21600"/>
              <a:gd name="T3" fmla="*/ 456052 h 21600"/>
              <a:gd name="T4" fmla="*/ 480054 w 21600"/>
              <a:gd name="T5" fmla="*/ 456052 h 21600"/>
              <a:gd name="T6" fmla="*/ 480054 w 21600"/>
              <a:gd name="T7" fmla="*/ 45605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2" name="Shape 1514"/>
          <p:cNvSpPr>
            <a:spLocks/>
          </p:cNvSpPr>
          <p:nvPr/>
        </p:nvSpPr>
        <p:spPr bwMode="auto">
          <a:xfrm>
            <a:off x="2285605" y="2896146"/>
            <a:ext cx="486370" cy="467916"/>
          </a:xfrm>
          <a:custGeom>
            <a:avLst/>
            <a:gdLst>
              <a:gd name="T0" fmla="*/ 648073 w 21600"/>
              <a:gd name="T1" fmla="*/ 624070 h 21600"/>
              <a:gd name="T2" fmla="*/ 648073 w 21600"/>
              <a:gd name="T3" fmla="*/ 624070 h 21600"/>
              <a:gd name="T4" fmla="*/ 648073 w 21600"/>
              <a:gd name="T5" fmla="*/ 624070 h 21600"/>
              <a:gd name="T6" fmla="*/ 648073 w 21600"/>
              <a:gd name="T7" fmla="*/ 6240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3" name="Shape 1515"/>
          <p:cNvSpPr>
            <a:spLocks/>
          </p:cNvSpPr>
          <p:nvPr/>
        </p:nvSpPr>
        <p:spPr bwMode="auto">
          <a:xfrm>
            <a:off x="2285604" y="2716362"/>
            <a:ext cx="630436" cy="594122"/>
          </a:xfrm>
          <a:custGeom>
            <a:avLst/>
            <a:gdLst>
              <a:gd name="T0" fmla="*/ 840094 w 21600"/>
              <a:gd name="T1" fmla="*/ 792089 h 21600"/>
              <a:gd name="T2" fmla="*/ 840094 w 21600"/>
              <a:gd name="T3" fmla="*/ 792089 h 21600"/>
              <a:gd name="T4" fmla="*/ 840094 w 21600"/>
              <a:gd name="T5" fmla="*/ 792089 h 21600"/>
              <a:gd name="T6" fmla="*/ 840094 w 21600"/>
              <a:gd name="T7" fmla="*/ 79208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4" name="Shape 1516"/>
          <p:cNvSpPr>
            <a:spLocks noChangeShapeType="1"/>
          </p:cNvSpPr>
          <p:nvPr/>
        </p:nvSpPr>
        <p:spPr bwMode="auto">
          <a:xfrm flipV="1">
            <a:off x="2483844" y="2824113"/>
            <a:ext cx="432197" cy="216099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55" name="Shape 1517"/>
          <p:cNvSpPr>
            <a:spLocks noChangeShapeType="1"/>
          </p:cNvSpPr>
          <p:nvPr/>
        </p:nvSpPr>
        <p:spPr bwMode="auto">
          <a:xfrm flipH="1">
            <a:off x="2303464" y="3040212"/>
            <a:ext cx="180380" cy="360164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56" name="Shape 1518"/>
          <p:cNvSpPr>
            <a:spLocks/>
          </p:cNvSpPr>
          <p:nvPr/>
        </p:nvSpPr>
        <p:spPr bwMode="auto">
          <a:xfrm>
            <a:off x="3203874" y="3184277"/>
            <a:ext cx="251817" cy="251817"/>
          </a:xfrm>
          <a:custGeom>
            <a:avLst/>
            <a:gdLst>
              <a:gd name="T0" fmla="*/ 336038 w 21600"/>
              <a:gd name="T1" fmla="*/ 336038 h 21600"/>
              <a:gd name="T2" fmla="*/ 336038 w 21600"/>
              <a:gd name="T3" fmla="*/ 336038 h 21600"/>
              <a:gd name="T4" fmla="*/ 336038 w 21600"/>
              <a:gd name="T5" fmla="*/ 336038 h 21600"/>
              <a:gd name="T6" fmla="*/ 336038 w 21600"/>
              <a:gd name="T7" fmla="*/ 33603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7" name="Shape 1519"/>
          <p:cNvSpPr>
            <a:spLocks/>
          </p:cNvSpPr>
          <p:nvPr/>
        </p:nvSpPr>
        <p:spPr bwMode="auto">
          <a:xfrm>
            <a:off x="3203874" y="3076526"/>
            <a:ext cx="360164" cy="341709"/>
          </a:xfrm>
          <a:custGeom>
            <a:avLst/>
            <a:gdLst>
              <a:gd name="T0" fmla="*/ 480054 w 21600"/>
              <a:gd name="T1" fmla="*/ 456051 h 21600"/>
              <a:gd name="T2" fmla="*/ 480054 w 21600"/>
              <a:gd name="T3" fmla="*/ 456051 h 21600"/>
              <a:gd name="T4" fmla="*/ 480054 w 21600"/>
              <a:gd name="T5" fmla="*/ 456051 h 21600"/>
              <a:gd name="T6" fmla="*/ 480054 w 21600"/>
              <a:gd name="T7" fmla="*/ 4560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8" name="Shape 1520"/>
          <p:cNvSpPr>
            <a:spLocks/>
          </p:cNvSpPr>
          <p:nvPr/>
        </p:nvSpPr>
        <p:spPr bwMode="auto">
          <a:xfrm>
            <a:off x="3221733" y="2932460"/>
            <a:ext cx="485775" cy="467916"/>
          </a:xfrm>
          <a:custGeom>
            <a:avLst/>
            <a:gdLst>
              <a:gd name="T0" fmla="*/ 648073 w 21600"/>
              <a:gd name="T1" fmla="*/ 624070 h 21600"/>
              <a:gd name="T2" fmla="*/ 648073 w 21600"/>
              <a:gd name="T3" fmla="*/ 624070 h 21600"/>
              <a:gd name="T4" fmla="*/ 648073 w 21600"/>
              <a:gd name="T5" fmla="*/ 624070 h 21600"/>
              <a:gd name="T6" fmla="*/ 648073 w 21600"/>
              <a:gd name="T7" fmla="*/ 6240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59" name="Shape 1521"/>
          <p:cNvSpPr>
            <a:spLocks/>
          </p:cNvSpPr>
          <p:nvPr/>
        </p:nvSpPr>
        <p:spPr bwMode="auto">
          <a:xfrm>
            <a:off x="3221733" y="2752081"/>
            <a:ext cx="629841" cy="594122"/>
          </a:xfrm>
          <a:custGeom>
            <a:avLst/>
            <a:gdLst>
              <a:gd name="T0" fmla="*/ 840094 w 21600"/>
              <a:gd name="T1" fmla="*/ 792089 h 21600"/>
              <a:gd name="T2" fmla="*/ 840094 w 21600"/>
              <a:gd name="T3" fmla="*/ 792089 h 21600"/>
              <a:gd name="T4" fmla="*/ 840094 w 21600"/>
              <a:gd name="T5" fmla="*/ 792089 h 21600"/>
              <a:gd name="T6" fmla="*/ 840094 w 21600"/>
              <a:gd name="T7" fmla="*/ 79208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0" name="Shape 1522"/>
          <p:cNvSpPr>
            <a:spLocks/>
          </p:cNvSpPr>
          <p:nvPr/>
        </p:nvSpPr>
        <p:spPr bwMode="auto">
          <a:xfrm rot="-5400000">
            <a:off x="3131544" y="2860130"/>
            <a:ext cx="684014" cy="467916"/>
          </a:xfrm>
          <a:custGeom>
            <a:avLst/>
            <a:gdLst>
              <a:gd name="T0" fmla="*/ 912001 w 21600"/>
              <a:gd name="T1" fmla="*/ 624001 h 21600"/>
              <a:gd name="T2" fmla="*/ 912001 w 21600"/>
              <a:gd name="T3" fmla="*/ 624001 h 21600"/>
              <a:gd name="T4" fmla="*/ 912001 w 21600"/>
              <a:gd name="T5" fmla="*/ 624001 h 21600"/>
              <a:gd name="T6" fmla="*/ 912001 w 21600"/>
              <a:gd name="T7" fmla="*/ 62400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1" y="0"/>
                  <a:pt x="10801" y="5400"/>
                  <a:pt x="10801" y="10800"/>
                </a:cubicBezTo>
                <a:cubicBezTo>
                  <a:pt x="10801" y="16200"/>
                  <a:pt x="16201" y="21600"/>
                  <a:pt x="21600" y="2160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1" name="Shape 1523"/>
          <p:cNvSpPr>
            <a:spLocks/>
          </p:cNvSpPr>
          <p:nvPr/>
        </p:nvSpPr>
        <p:spPr bwMode="auto">
          <a:xfrm>
            <a:off x="2267745" y="2319586"/>
            <a:ext cx="251817" cy="252413"/>
          </a:xfrm>
          <a:custGeom>
            <a:avLst/>
            <a:gdLst>
              <a:gd name="T0" fmla="*/ 336038 w 21600"/>
              <a:gd name="T1" fmla="*/ 336038 h 21600"/>
              <a:gd name="T2" fmla="*/ 336038 w 21600"/>
              <a:gd name="T3" fmla="*/ 336038 h 21600"/>
              <a:gd name="T4" fmla="*/ 336038 w 21600"/>
              <a:gd name="T5" fmla="*/ 336038 h 21600"/>
              <a:gd name="T6" fmla="*/ 336038 w 21600"/>
              <a:gd name="T7" fmla="*/ 33603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2" name="Shape 1524"/>
          <p:cNvSpPr>
            <a:spLocks/>
          </p:cNvSpPr>
          <p:nvPr/>
        </p:nvSpPr>
        <p:spPr bwMode="auto">
          <a:xfrm>
            <a:off x="2267745" y="2211835"/>
            <a:ext cx="360164" cy="341709"/>
          </a:xfrm>
          <a:custGeom>
            <a:avLst/>
            <a:gdLst>
              <a:gd name="T0" fmla="*/ 480054 w 21600"/>
              <a:gd name="T1" fmla="*/ 456052 h 21600"/>
              <a:gd name="T2" fmla="*/ 480054 w 21600"/>
              <a:gd name="T3" fmla="*/ 456052 h 21600"/>
              <a:gd name="T4" fmla="*/ 480054 w 21600"/>
              <a:gd name="T5" fmla="*/ 456052 h 21600"/>
              <a:gd name="T6" fmla="*/ 480054 w 21600"/>
              <a:gd name="T7" fmla="*/ 45605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3" name="Shape 1525"/>
          <p:cNvSpPr>
            <a:spLocks/>
          </p:cNvSpPr>
          <p:nvPr/>
        </p:nvSpPr>
        <p:spPr bwMode="auto">
          <a:xfrm>
            <a:off x="2285605" y="2067769"/>
            <a:ext cx="486370" cy="467916"/>
          </a:xfrm>
          <a:custGeom>
            <a:avLst/>
            <a:gdLst>
              <a:gd name="T0" fmla="*/ 648073 w 21600"/>
              <a:gd name="T1" fmla="*/ 624070 h 21600"/>
              <a:gd name="T2" fmla="*/ 648073 w 21600"/>
              <a:gd name="T3" fmla="*/ 624070 h 21600"/>
              <a:gd name="T4" fmla="*/ 648073 w 21600"/>
              <a:gd name="T5" fmla="*/ 624070 h 21600"/>
              <a:gd name="T6" fmla="*/ 648073 w 21600"/>
              <a:gd name="T7" fmla="*/ 62407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4" name="Shape 1526"/>
          <p:cNvSpPr>
            <a:spLocks/>
          </p:cNvSpPr>
          <p:nvPr/>
        </p:nvSpPr>
        <p:spPr bwMode="auto">
          <a:xfrm>
            <a:off x="2321918" y="1887389"/>
            <a:ext cx="629841" cy="594122"/>
          </a:xfrm>
          <a:custGeom>
            <a:avLst/>
            <a:gdLst>
              <a:gd name="T0" fmla="*/ 840094 w 21600"/>
              <a:gd name="T1" fmla="*/ 792089 h 21600"/>
              <a:gd name="T2" fmla="*/ 840094 w 21600"/>
              <a:gd name="T3" fmla="*/ 792089 h 21600"/>
              <a:gd name="T4" fmla="*/ 840094 w 21600"/>
              <a:gd name="T5" fmla="*/ 792089 h 21600"/>
              <a:gd name="T6" fmla="*/ 840094 w 21600"/>
              <a:gd name="T7" fmla="*/ 79208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5" name="Shape 1527"/>
          <p:cNvSpPr>
            <a:spLocks noChangeShapeType="1"/>
          </p:cNvSpPr>
          <p:nvPr/>
        </p:nvSpPr>
        <p:spPr bwMode="auto">
          <a:xfrm flipV="1">
            <a:off x="2267745" y="2067769"/>
            <a:ext cx="432197" cy="467916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66" name="Shape 1528"/>
          <p:cNvSpPr>
            <a:spLocks noChangeShapeType="1"/>
          </p:cNvSpPr>
          <p:nvPr/>
        </p:nvSpPr>
        <p:spPr bwMode="auto">
          <a:xfrm flipV="1">
            <a:off x="2375497" y="1851670"/>
            <a:ext cx="288131" cy="288131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67" name="Shape 1529"/>
          <p:cNvSpPr>
            <a:spLocks noChangeShapeType="1"/>
          </p:cNvSpPr>
          <p:nvPr/>
        </p:nvSpPr>
        <p:spPr bwMode="auto">
          <a:xfrm flipH="1">
            <a:off x="2267746" y="2139801"/>
            <a:ext cx="107751" cy="395883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226368" name="Shape 1530"/>
          <p:cNvSpPr>
            <a:spLocks/>
          </p:cNvSpPr>
          <p:nvPr/>
        </p:nvSpPr>
        <p:spPr bwMode="auto">
          <a:xfrm rot="10800000" flipH="1">
            <a:off x="2267745" y="2139801"/>
            <a:ext cx="756047" cy="395883"/>
          </a:xfrm>
          <a:custGeom>
            <a:avLst/>
            <a:gdLst>
              <a:gd name="T0" fmla="*/ 1008001 w 21600"/>
              <a:gd name="T1" fmla="*/ 528000 h 21600"/>
              <a:gd name="T2" fmla="*/ 1008001 w 21600"/>
              <a:gd name="T3" fmla="*/ 528000 h 21600"/>
              <a:gd name="T4" fmla="*/ 1008001 w 21600"/>
              <a:gd name="T5" fmla="*/ 528000 h 21600"/>
              <a:gd name="T6" fmla="*/ 1008001 w 21600"/>
              <a:gd name="T7" fmla="*/ 52800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1" y="0"/>
                  <a:pt x="10801" y="5400"/>
                  <a:pt x="10801" y="10800"/>
                </a:cubicBezTo>
                <a:cubicBezTo>
                  <a:pt x="10801" y="16200"/>
                  <a:pt x="16201" y="21600"/>
                  <a:pt x="21600" y="2160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69" name="Shape 1531"/>
          <p:cNvSpPr>
            <a:spLocks/>
          </p:cNvSpPr>
          <p:nvPr/>
        </p:nvSpPr>
        <p:spPr bwMode="auto">
          <a:xfrm rot="5400000">
            <a:off x="2310780" y="3037716"/>
            <a:ext cx="129778" cy="2952155"/>
          </a:xfrm>
          <a:custGeom>
            <a:avLst/>
            <a:gdLst>
              <a:gd name="T0" fmla="*/ 264001 w 21600"/>
              <a:gd name="T1" fmla="*/ 3936401 h 21600"/>
              <a:gd name="T2" fmla="*/ 264001 w 21600"/>
              <a:gd name="T3" fmla="*/ 3936401 h 21600"/>
              <a:gd name="T4" fmla="*/ 264001 w 21600"/>
              <a:gd name="T5" fmla="*/ 3936401 h 21600"/>
              <a:gd name="T6" fmla="*/ 264001 w 21600"/>
              <a:gd name="T7" fmla="*/ 393640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88"/>
                  <a:pt x="10800" y="644"/>
                </a:cubicBezTo>
                <a:lnTo>
                  <a:pt x="10800" y="10156"/>
                </a:lnTo>
                <a:cubicBezTo>
                  <a:pt x="10800" y="10512"/>
                  <a:pt x="15635" y="10800"/>
                  <a:pt x="21600" y="10800"/>
                </a:cubicBezTo>
                <a:cubicBezTo>
                  <a:pt x="15635" y="10800"/>
                  <a:pt x="10800" y="11088"/>
                  <a:pt x="10800" y="11444"/>
                </a:cubicBezTo>
                <a:lnTo>
                  <a:pt x="10800" y="20956"/>
                </a:lnTo>
                <a:cubicBezTo>
                  <a:pt x="10800" y="21312"/>
                  <a:pt x="5965" y="21600"/>
                  <a:pt x="0" y="21600"/>
                </a:cubicBezTo>
              </a:path>
            </a:pathLst>
          </a:custGeom>
          <a:noFill/>
          <a:ln w="25400">
            <a:solidFill>
              <a:srgbClr val="7B7B7B"/>
            </a:solidFill>
            <a:miter lim="800000"/>
            <a:headEnd/>
            <a:tailEnd/>
          </a:ln>
        </p:spPr>
        <p:txBody>
          <a:bodyPr lIns="45720" tIns="45720" rIns="45720" bIns="45720" anchor="ctr"/>
          <a:lstStyle/>
          <a:p>
            <a:endParaRPr lang="ru-RU"/>
          </a:p>
        </p:txBody>
      </p:sp>
      <p:sp>
        <p:nvSpPr>
          <p:cNvPr id="226370" name="Shape 1532"/>
          <p:cNvSpPr>
            <a:spLocks noChangeArrowheads="1"/>
          </p:cNvSpPr>
          <p:nvPr/>
        </p:nvSpPr>
        <p:spPr bwMode="auto">
          <a:xfrm>
            <a:off x="2123728" y="4515966"/>
            <a:ext cx="431601" cy="369332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lIns="45720" tIns="45720" rIns="45720" bIns="45720">
            <a:spAutoFit/>
          </a:bodyPr>
          <a:lstStyle/>
          <a:p>
            <a:pPr algn="ctr" eaLnBrk="1"/>
            <a:r>
              <a:rPr lang="ru-RU" i="1" dirty="0" err="1">
                <a:solidFill>
                  <a:srgbClr val="595959"/>
                </a:solidFill>
              </a:rPr>
              <a:t>La</a:t>
            </a:r>
            <a:endParaRPr lang="ru-RU" i="1" dirty="0">
              <a:solidFill>
                <a:srgbClr val="595959"/>
              </a:solidFill>
            </a:endParaRPr>
          </a:p>
        </p:txBody>
      </p:sp>
      <p:sp>
        <p:nvSpPr>
          <p:cNvPr id="65" name="Shape 1021"/>
          <p:cNvSpPr>
            <a:spLocks noChangeArrowheads="1"/>
          </p:cNvSpPr>
          <p:nvPr/>
        </p:nvSpPr>
        <p:spPr bwMode="auto">
          <a:xfrm>
            <a:off x="1818000" y="411510"/>
            <a:ext cx="5508000" cy="95410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Анализ шумового воздействия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6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1520" y="2139702"/>
            <a:ext cx="5688632" cy="27363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623" name="Shape 1635"/>
          <p:cNvSpPr>
            <a:spLocks noChangeArrowheads="1"/>
          </p:cNvSpPr>
          <p:nvPr/>
        </p:nvSpPr>
        <p:spPr bwMode="auto">
          <a:xfrm>
            <a:off x="6620750" y="1131590"/>
            <a:ext cx="2271730" cy="85869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b="1" dirty="0" smtClean="0"/>
              <a:t>Источник справочных данных:</a:t>
            </a:r>
          </a:p>
          <a:p>
            <a:pPr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СН </a:t>
            </a:r>
            <a:r>
              <a:rPr lang="ru-RU" sz="1600" dirty="0"/>
              <a:t>2.2.4/2.1.8.562-96, таблица 3</a:t>
            </a:r>
          </a:p>
        </p:txBody>
      </p:sp>
      <p:sp>
        <p:nvSpPr>
          <p:cNvPr id="10" name="Shape 1021"/>
          <p:cNvSpPr>
            <a:spLocks noChangeArrowheads="1"/>
          </p:cNvSpPr>
          <p:nvPr/>
        </p:nvSpPr>
        <p:spPr bwMode="auto">
          <a:xfrm>
            <a:off x="251520" y="411510"/>
            <a:ext cx="8604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Нормирование шума</a:t>
            </a:r>
            <a:endParaRPr lang="ru-RU" sz="2800" dirty="0">
              <a:latin typeface="+mj-lt"/>
            </a:endParaRPr>
          </a:p>
        </p:txBody>
      </p:sp>
      <p:pic>
        <p:nvPicPr>
          <p:cNvPr id="1632" name="image2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83718"/>
            <a:ext cx="2376264" cy="1961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3" name="image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401" y="2283960"/>
            <a:ext cx="2376264" cy="1961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hape 1511"/>
          <p:cNvSpPr>
            <a:spLocks noChangeShapeType="1"/>
          </p:cNvSpPr>
          <p:nvPr/>
        </p:nvSpPr>
        <p:spPr bwMode="auto">
          <a:xfrm flipV="1">
            <a:off x="2924882" y="3264604"/>
            <a:ext cx="400577" cy="2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1590"/>
            <a:ext cx="4165715" cy="586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86" y="1409400"/>
            <a:ext cx="1789714" cy="586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hape 1635"/>
          <p:cNvSpPr>
            <a:spLocks noChangeArrowheads="1"/>
          </p:cNvSpPr>
          <p:nvPr/>
        </p:nvSpPr>
        <p:spPr bwMode="auto">
          <a:xfrm>
            <a:off x="467544" y="4371950"/>
            <a:ext cx="2448272" cy="443263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граница предприятия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и ориентировочная СЗЗ</a:t>
            </a:r>
            <a:endParaRPr lang="ru-RU" sz="1400" i="1" dirty="0"/>
          </a:p>
        </p:txBody>
      </p:sp>
      <p:sp>
        <p:nvSpPr>
          <p:cNvPr id="39" name="Shape 1635"/>
          <p:cNvSpPr>
            <a:spLocks noChangeArrowheads="1"/>
          </p:cNvSpPr>
          <p:nvPr/>
        </p:nvSpPr>
        <p:spPr bwMode="auto">
          <a:xfrm>
            <a:off x="3347864" y="4371950"/>
            <a:ext cx="2448272" cy="366319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зона с превышением норм шума</a:t>
            </a:r>
            <a:endParaRPr lang="ru-RU" sz="1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7734"/>
            <a:ext cx="2088232" cy="1801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hape 1635"/>
          <p:cNvSpPr>
            <a:spLocks noChangeArrowheads="1"/>
          </p:cNvSpPr>
          <p:nvPr/>
        </p:nvSpPr>
        <p:spPr bwMode="auto">
          <a:xfrm>
            <a:off x="6544760" y="4291231"/>
            <a:ext cx="2031144" cy="584775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Учёт нормативов особых территорий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25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1995686"/>
            <a:ext cx="8604000" cy="27475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623" name="Shape 1635"/>
          <p:cNvSpPr>
            <a:spLocks noChangeArrowheads="1"/>
          </p:cNvSpPr>
          <p:nvPr/>
        </p:nvSpPr>
        <p:spPr bwMode="auto">
          <a:xfrm>
            <a:off x="6372398" y="1159753"/>
            <a:ext cx="2304058" cy="760208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3.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Построение СЗЗ по фактору шума</a:t>
            </a:r>
            <a:endParaRPr lang="ru-RU" sz="1600" dirty="0"/>
          </a:p>
        </p:txBody>
      </p:sp>
      <p:sp>
        <p:nvSpPr>
          <p:cNvPr id="10" name="Shape 1021"/>
          <p:cNvSpPr>
            <a:spLocks noChangeArrowheads="1"/>
          </p:cNvSpPr>
          <p:nvPr/>
        </p:nvSpPr>
        <p:spPr bwMode="auto">
          <a:xfrm>
            <a:off x="251520" y="411510"/>
            <a:ext cx="8604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Построение СЗЗ по результатам нормирования</a:t>
            </a:r>
            <a:endParaRPr lang="ru-RU" sz="2800" dirty="0">
              <a:latin typeface="+mj-lt"/>
            </a:endParaRPr>
          </a:p>
        </p:txBody>
      </p:sp>
      <p:pic>
        <p:nvPicPr>
          <p:cNvPr id="1632" name="image2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78" y="2217775"/>
            <a:ext cx="2376264" cy="1961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3" name="image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9335" y="2218017"/>
            <a:ext cx="2376264" cy="1961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4" name="image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220202"/>
            <a:ext cx="2376264" cy="195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hape 1511"/>
          <p:cNvSpPr>
            <a:spLocks noChangeShapeType="1"/>
          </p:cNvSpPr>
          <p:nvPr/>
        </p:nvSpPr>
        <p:spPr bwMode="auto">
          <a:xfrm flipV="1">
            <a:off x="2915816" y="3198661"/>
            <a:ext cx="400577" cy="2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12" name="Shape 1511"/>
          <p:cNvSpPr>
            <a:spLocks noChangeShapeType="1"/>
          </p:cNvSpPr>
          <p:nvPr/>
        </p:nvSpPr>
        <p:spPr bwMode="auto">
          <a:xfrm flipV="1">
            <a:off x="5827607" y="3161181"/>
            <a:ext cx="400577" cy="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 type="stealth" w="med" len="med"/>
          </a:ln>
        </p:spPr>
        <p:txBody>
          <a:bodyPr lIns="45720" tIns="45720" rIns="45720" bIns="45720"/>
          <a:lstStyle/>
          <a:p>
            <a:endParaRPr lang="ru-RU"/>
          </a:p>
        </p:txBody>
      </p:sp>
      <p:sp>
        <p:nvSpPr>
          <p:cNvPr id="15" name="Shape 1635"/>
          <p:cNvSpPr>
            <a:spLocks noChangeArrowheads="1"/>
          </p:cNvSpPr>
          <p:nvPr/>
        </p:nvSpPr>
        <p:spPr bwMode="auto">
          <a:xfrm>
            <a:off x="467544" y="1159753"/>
            <a:ext cx="2304058" cy="76559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1.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Расчёт </a:t>
            </a:r>
            <a:r>
              <a:rPr lang="ru-RU" sz="1600" dirty="0"/>
              <a:t>шума и задание </a:t>
            </a:r>
            <a:r>
              <a:rPr lang="ru-RU" sz="1600" dirty="0" smtClean="0"/>
              <a:t>нормативов</a:t>
            </a:r>
          </a:p>
        </p:txBody>
      </p:sp>
      <p:sp>
        <p:nvSpPr>
          <p:cNvPr id="16" name="Shape 1635"/>
          <p:cNvSpPr>
            <a:spLocks noChangeArrowheads="1"/>
          </p:cNvSpPr>
          <p:nvPr/>
        </p:nvSpPr>
        <p:spPr bwMode="auto">
          <a:xfrm>
            <a:off x="3420070" y="1159753"/>
            <a:ext cx="2304058" cy="76559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2.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Получение </a:t>
            </a:r>
            <a:r>
              <a:rPr lang="ru-RU" sz="1600" dirty="0"/>
              <a:t>значений превышения </a:t>
            </a:r>
            <a:r>
              <a:rPr lang="ru-RU" sz="1600" dirty="0" smtClean="0"/>
              <a:t>шума</a:t>
            </a:r>
            <a:endParaRPr lang="ru-RU" sz="1600" dirty="0"/>
          </a:p>
        </p:txBody>
      </p:sp>
      <p:sp>
        <p:nvSpPr>
          <p:cNvPr id="13" name="Shape 1635"/>
          <p:cNvSpPr>
            <a:spLocks noChangeArrowheads="1"/>
          </p:cNvSpPr>
          <p:nvPr/>
        </p:nvSpPr>
        <p:spPr bwMode="auto">
          <a:xfrm>
            <a:off x="467544" y="4299943"/>
            <a:ext cx="2448272" cy="443263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граница предприятия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и ориентировочная СЗЗ</a:t>
            </a:r>
            <a:endParaRPr lang="ru-RU" sz="1400" i="1" dirty="0"/>
          </a:p>
        </p:txBody>
      </p:sp>
      <p:sp>
        <p:nvSpPr>
          <p:cNvPr id="17" name="Shape 1635"/>
          <p:cNvSpPr>
            <a:spLocks noChangeArrowheads="1"/>
          </p:cNvSpPr>
          <p:nvPr/>
        </p:nvSpPr>
        <p:spPr bwMode="auto">
          <a:xfrm>
            <a:off x="3347864" y="4299943"/>
            <a:ext cx="2448272" cy="366319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зона с превышением норм шума</a:t>
            </a:r>
            <a:endParaRPr lang="ru-RU" sz="1400" i="1" dirty="0"/>
          </a:p>
        </p:txBody>
      </p:sp>
      <p:sp>
        <p:nvSpPr>
          <p:cNvPr id="18" name="Shape 1635"/>
          <p:cNvSpPr>
            <a:spLocks noChangeArrowheads="1"/>
          </p:cNvSpPr>
          <p:nvPr/>
        </p:nvSpPr>
        <p:spPr bwMode="auto">
          <a:xfrm>
            <a:off x="6228184" y="4299943"/>
            <a:ext cx="2448272" cy="237053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400" i="1" dirty="0" smtClean="0"/>
              <a:t>СЗЗ по фактору шума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6985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021"/>
          <p:cNvSpPr>
            <a:spLocks noChangeArrowheads="1"/>
          </p:cNvSpPr>
          <p:nvPr/>
        </p:nvSpPr>
        <p:spPr bwMode="auto">
          <a:xfrm>
            <a:off x="1475656" y="411510"/>
            <a:ext cx="6120000" cy="954107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Моделирование мероприятий</a:t>
            </a:r>
            <a:endParaRPr lang="ru-RU" sz="2800" dirty="0">
              <a:latin typeface="+mj-lt"/>
            </a:endParaRPr>
          </a:p>
        </p:txBody>
      </p:sp>
      <p:sp>
        <p:nvSpPr>
          <p:cNvPr id="21" name="Shape 1635"/>
          <p:cNvSpPr>
            <a:spLocks noChangeArrowheads="1"/>
          </p:cNvSpPr>
          <p:nvPr/>
        </p:nvSpPr>
        <p:spPr bwMode="auto">
          <a:xfrm>
            <a:off x="473621" y="4362658"/>
            <a:ext cx="2802235" cy="369332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buClr>
                <a:srgbClr val="7B7B7B"/>
              </a:buClr>
              <a:buSzPct val="100000"/>
            </a:pPr>
            <a:r>
              <a:rPr lang="ru-RU" i="1" dirty="0" smtClean="0"/>
              <a:t>Существующее положение</a:t>
            </a:r>
            <a:endParaRPr lang="ru-RU" i="1" dirty="0"/>
          </a:p>
        </p:txBody>
      </p:sp>
      <p:sp>
        <p:nvSpPr>
          <p:cNvPr id="22" name="Shape 1635"/>
          <p:cNvSpPr>
            <a:spLocks noChangeArrowheads="1"/>
          </p:cNvSpPr>
          <p:nvPr/>
        </p:nvSpPr>
        <p:spPr bwMode="auto">
          <a:xfrm>
            <a:off x="3641973" y="4362658"/>
            <a:ext cx="2376264" cy="369332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buClr>
                <a:srgbClr val="7B7B7B"/>
              </a:buClr>
              <a:buSzPct val="100000"/>
            </a:pPr>
            <a:r>
              <a:rPr lang="ru-RU" i="1" dirty="0" smtClean="0"/>
              <a:t>Установка экрана</a:t>
            </a:r>
            <a:endParaRPr lang="ru-RU" i="1" dirty="0"/>
          </a:p>
        </p:txBody>
      </p:sp>
      <p:sp>
        <p:nvSpPr>
          <p:cNvPr id="23" name="Shape 1635"/>
          <p:cNvSpPr>
            <a:spLocks noChangeArrowheads="1"/>
          </p:cNvSpPr>
          <p:nvPr/>
        </p:nvSpPr>
        <p:spPr bwMode="auto">
          <a:xfrm>
            <a:off x="6516216" y="1491630"/>
            <a:ext cx="2304256" cy="1754326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ru-RU" dirty="0" smtClean="0"/>
              <a:t>Варианты расчёта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ru-RU" dirty="0" smtClean="0"/>
              <a:t>Использование объектов в расчёте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ru-RU" dirty="0" smtClean="0"/>
              <a:t>Группы фигур в слое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1" y="1442675"/>
            <a:ext cx="272415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34" y="1442675"/>
            <a:ext cx="272415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4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image2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724" y="960973"/>
            <a:ext cx="4844629" cy="26801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Shape 1021"/>
          <p:cNvSpPr>
            <a:spLocks noChangeArrowheads="1"/>
          </p:cNvSpPr>
          <p:nvPr/>
        </p:nvSpPr>
        <p:spPr bwMode="auto">
          <a:xfrm>
            <a:off x="1728320" y="411510"/>
            <a:ext cx="5724000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Поиск наихудших вкладчиков</a:t>
            </a:r>
            <a:endParaRPr lang="ru-RU" sz="2800" dirty="0">
              <a:latin typeface="+mj-lt"/>
            </a:endParaRPr>
          </a:p>
        </p:txBody>
      </p:sp>
      <p:pic>
        <p:nvPicPr>
          <p:cNvPr id="5" name="image2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24" y="3507854"/>
            <a:ext cx="3425577" cy="1395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1176145"/>
            <a:ext cx="3385254" cy="340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hape 1635"/>
          <p:cNvSpPr>
            <a:spLocks noChangeArrowheads="1"/>
          </p:cNvSpPr>
          <p:nvPr/>
        </p:nvSpPr>
        <p:spPr bwMode="auto">
          <a:xfrm>
            <a:off x="755576" y="4609460"/>
            <a:ext cx="2592288" cy="33855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1600" dirty="0" smtClean="0"/>
              <a:t>Мастер задания вкладов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436096" y="3075806"/>
            <a:ext cx="1257942" cy="136815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56376" y="4701612"/>
            <a:ext cx="951379" cy="2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1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21"/>
          <p:cNvSpPr>
            <a:spLocks noChangeArrowheads="1"/>
          </p:cNvSpPr>
          <p:nvPr/>
        </p:nvSpPr>
        <p:spPr bwMode="auto">
          <a:xfrm>
            <a:off x="2195737" y="411510"/>
            <a:ext cx="4752528" cy="52322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 eaLnBrk="1"/>
            <a:r>
              <a:rPr lang="ru-RU" sz="2800" dirty="0" smtClean="0">
                <a:latin typeface="+mj-lt"/>
              </a:rPr>
              <a:t>«Специальная вставка»</a:t>
            </a:r>
            <a:endParaRPr lang="ru-RU" sz="2800" dirty="0">
              <a:latin typeface="+mj-lt"/>
            </a:endParaRPr>
          </a:p>
        </p:txBody>
      </p:sp>
      <p:sp>
        <p:nvSpPr>
          <p:cNvPr id="12" name="Shape 1021"/>
          <p:cNvSpPr>
            <a:spLocks noChangeArrowheads="1"/>
          </p:cNvSpPr>
          <p:nvPr/>
        </p:nvSpPr>
        <p:spPr bwMode="auto">
          <a:xfrm>
            <a:off x="4788024" y="1091520"/>
            <a:ext cx="3240360" cy="400110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Ctrl +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&gt;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Ctrl + Shift + V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36" y="1635646"/>
            <a:ext cx="5892936" cy="3145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1083"/>
          <p:cNvSpPr>
            <a:spLocks noChangeArrowheads="1"/>
          </p:cNvSpPr>
          <p:nvPr/>
        </p:nvSpPr>
        <p:spPr bwMode="auto">
          <a:xfrm>
            <a:off x="251520" y="1635646"/>
            <a:ext cx="2520280" cy="2554545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45720" tIns="45720" rIns="45720" bIns="45720">
            <a:spAutoFit/>
          </a:bodyPr>
          <a:lstStyle/>
          <a:p>
            <a:pPr marL="342900" indent="-342900" eaLnBrk="1">
              <a:buFont typeface="Arial" pitchFamily="34" charset="0"/>
              <a:buChar char="•"/>
            </a:pPr>
            <a:r>
              <a:rPr lang="ru-RU" sz="2000" dirty="0" smtClean="0">
                <a:latin typeface="Palatino Linotype" pitchFamily="18" charset="0"/>
              </a:rPr>
              <a:t>Преобразование объектов для соответствия назначению слоя</a:t>
            </a:r>
            <a:endParaRPr lang="en-US" sz="2000" dirty="0" smtClean="0">
              <a:latin typeface="Palatino Linotype" pitchFamily="18" charset="0"/>
            </a:endParaRPr>
          </a:p>
          <a:p>
            <a:pPr marL="342900" indent="-342900" eaLnBrk="1">
              <a:buFont typeface="Arial" pitchFamily="34" charset="0"/>
              <a:buChar char="•"/>
            </a:pPr>
            <a:r>
              <a:rPr lang="ru-RU" sz="2000" dirty="0" smtClean="0">
                <a:latin typeface="Palatino Linotype" pitchFamily="18" charset="0"/>
              </a:rPr>
              <a:t>Использование атрибутивных данных исходного слоя</a:t>
            </a:r>
            <a:endParaRPr lang="ru-RU" sz="2000" dirty="0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9626" y="1091520"/>
            <a:ext cx="3360766" cy="40011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E0E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34850</TotalTime>
  <Words>939</Words>
  <Application>Microsoft Office PowerPoint</Application>
  <PresentationFormat>Экран (16:9)</PresentationFormat>
  <Paragraphs>141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«Эколог-Шум» Программный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Интеграл</dc:creator>
  <cp:lastModifiedBy>Дмитрий Сальников</cp:lastModifiedBy>
  <cp:revision>1952</cp:revision>
  <dcterms:created xsi:type="dcterms:W3CDTF">2014-04-08T10:35:40Z</dcterms:created>
  <dcterms:modified xsi:type="dcterms:W3CDTF">2022-03-10T14:19:35Z</dcterms:modified>
</cp:coreProperties>
</file>