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6" r:id="rId2"/>
    <p:sldId id="313" r:id="rId3"/>
    <p:sldId id="348" r:id="rId4"/>
    <p:sldId id="349" r:id="rId5"/>
    <p:sldId id="350" r:id="rId6"/>
    <p:sldId id="346" r:id="rId7"/>
    <p:sldId id="321" r:id="rId8"/>
    <p:sldId id="344" r:id="rId9"/>
    <p:sldId id="347" r:id="rId10"/>
    <p:sldId id="322" r:id="rId11"/>
    <p:sldId id="323" r:id="rId12"/>
    <p:sldId id="324" r:id="rId13"/>
    <p:sldId id="325" r:id="rId14"/>
    <p:sldId id="327" r:id="rId15"/>
    <p:sldId id="329" r:id="rId16"/>
    <p:sldId id="330" r:id="rId17"/>
    <p:sldId id="331" r:id="rId18"/>
    <p:sldId id="332" r:id="rId19"/>
    <p:sldId id="333" r:id="rId20"/>
    <p:sldId id="334" r:id="rId21"/>
    <p:sldId id="351" r:id="rId22"/>
    <p:sldId id="337" r:id="rId2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71" autoAdjust="0"/>
    <p:restoredTop sz="85111" autoAdjust="0"/>
  </p:normalViewPr>
  <p:slideViewPr>
    <p:cSldViewPr>
      <p:cViewPr>
        <p:scale>
          <a:sx n="120" d="100"/>
          <a:sy n="120" d="100"/>
        </p:scale>
        <p:origin x="-1278" y="-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30A57A77-9DA6-4307-B19F-818F1EB6C352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A4A892AD-433C-4C3B-9623-E057955801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807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8557-C6AC-4B00-B545-86B0AFB01A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01ECA2-FC77-4D6B-9F4D-5BD7C81B5CF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336939-D842-468C-91C1-56C7618CF7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Представляем нашу разработку – программный комплекс мониторинга качества атм. воздуха «Эколог-Город».</a:t>
            </a:r>
          </a:p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A9886-1A6C-4E3A-B8D3-498158E249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FF17E-AA4C-4C11-90DC-D9169CFAAE5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E36CE-BF0D-475A-A306-3F25A0B0AB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76353C-71E6-4674-999E-4E697FE3E6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12E205-8BAB-49BF-B223-71328728E3F3}" type="slidenum">
              <a:rPr lang="ru-RU" altLang="ru-RU"/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dirty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CC247-ADE4-4C26-AC6A-F37334ED59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6E7CF9-E70B-4A31-84B6-2C2CA75878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265C6-4CBD-445D-A1B9-2756AB04D5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9C469-86FE-471D-B6F5-464C8A5120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BFDB-9687-45D2-81BA-217E217B8A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4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265C6-4CBD-445D-A1B9-2756AB04D5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F560C-9AD7-4BB0-BD01-74432807F0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8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F560C-9AD7-4BB0-BD01-74432807F0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1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BFDB-9687-45D2-81BA-217E217B8A7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4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F560C-9AD7-4BB0-BD01-74432807F0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F560C-9AD7-4BB0-BD01-74432807F0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F560C-9AD7-4BB0-BD01-74432807F0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F560C-9AD7-4BB0-BD01-74432807F0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CEA8-7950-4F1E-8277-567B3B1A6705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FEF5-5A02-4DEA-8FE8-E576140068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412075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7C2E-5BE7-4052-B09A-B03E51EC7FC0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743B-3AE3-428C-A6ED-3A0165CD2B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041857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047B-F79A-4E9E-8A55-C77812EB7E45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A5D8E-8693-4253-9C2B-0A571C08B0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821302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22B7-92B4-4C6D-A841-32B65BA88D59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A6F5-4AD3-440B-B5FA-B1ACDFA262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746547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4DA0-0802-470F-BF04-683B0F2518E5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17BD-48FC-405A-B559-BFA9C80BBC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336700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BC79-4C25-48F5-BA14-2E2C793D68BD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3EEC-B4A3-4B6F-AF67-87448B202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036621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A554-D112-49F4-AF10-C96A06C21325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EA2B-34C1-48A3-944F-18AA880008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98779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668F-50DC-4D9E-B9DB-5B107DEC8BD1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CBF8-072C-4182-B113-8CEB7BA20B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63042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E89B-DD1E-4378-A8DE-A2025503CAAB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5643-7F4F-4277-8F4F-024C952892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199946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F96E-0DD5-43A4-ACAE-6574E137A85A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D44F-39D9-4409-8E85-8A0F6CFCE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210019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1276-7768-4A45-8D45-DD6E9A55784A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CD32-740F-4C54-B7D8-B7D9F64330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29992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E782F0BA-45E3-442A-B40D-53B67E95AD87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4B735A87-96D3-49EE-B91C-112ED89609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251520" y="1707654"/>
            <a:ext cx="8424936" cy="1800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5400" dirty="0" smtClean="0">
                <a:solidFill>
                  <a:srgbClr val="66CCFF"/>
                </a:solidFill>
                <a:latin typeface="Trebuchet MS" pitchFamily="34" charset="0"/>
              </a:rPr>
              <a:t>«Эколог-Город»</a:t>
            </a:r>
            <a:r>
              <a:rPr lang="ru-RU" sz="4000" dirty="0" smtClean="0">
                <a:solidFill>
                  <a:srgbClr val="66CCFF"/>
                </a:solidFill>
                <a:latin typeface="Trebuchet MS" pitchFamily="34" charset="0"/>
              </a:rPr>
              <a:t>:</a:t>
            </a:r>
            <a:endParaRPr lang="ru-RU" sz="4000" dirty="0" smtClean="0">
              <a:solidFill>
                <a:srgbClr val="66CCFF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200" dirty="0" smtClean="0">
                <a:solidFill>
                  <a:srgbClr val="66CCFF"/>
                </a:solidFill>
                <a:latin typeface="Trebuchet MS" pitchFamily="34" charset="0"/>
              </a:rPr>
              <a:t>система мониторинга качества атмосферного воздуха городов</a:t>
            </a:r>
            <a:endParaRPr lang="ru-RU" sz="22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26" name="Picture 2" descr="D:\Фирстиль\Логотип\logo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76" y="411510"/>
            <a:ext cx="1551601" cy="39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7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71600" y="1743657"/>
            <a:ext cx="2376264" cy="7920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ctr" fontAlgn="auto">
              <a:lnSpc>
                <a:spcPct val="60000"/>
              </a:lnSpc>
              <a:spcAft>
                <a:spcPts val="0"/>
              </a:spcAft>
              <a:defRPr/>
            </a:pPr>
            <a:r>
              <a:rPr lang="ru-RU" sz="28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Задача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24128" y="1743657"/>
            <a:ext cx="2376264" cy="7920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ctr" fontAlgn="auto">
              <a:lnSpc>
                <a:spcPct val="60000"/>
              </a:lnSpc>
              <a:spcAft>
                <a:spcPts val="0"/>
              </a:spcAft>
              <a:defRPr/>
            </a:pPr>
            <a:r>
              <a:rPr lang="ru-RU" sz="28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Решение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2715766"/>
            <a:ext cx="3672408" cy="14401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0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Проведение достоверного мониторинга качества атмосферного воздуха </a:t>
            </a:r>
            <a:r>
              <a:rPr lang="ru-RU" sz="20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</a:t>
            </a:r>
            <a:r>
              <a:rPr lang="en-US" sz="20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 </a:t>
            </a:r>
            <a:r>
              <a:rPr lang="ru-RU" sz="20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городе/регионе</a:t>
            </a:r>
            <a:endParaRPr lang="ru-RU" sz="2000" dirty="0"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932040" y="2715766"/>
            <a:ext cx="3816424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457200" indent="-4572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Инструментальный метод</a:t>
            </a:r>
          </a:p>
          <a:p>
            <a:pPr marL="457200" indent="-4572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Расчётный метод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360040"/>
            <a:ext cx="6624736" cy="10595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Мониторинг загрязнения атмосферного воздуха</a:t>
            </a:r>
          </a:p>
        </p:txBody>
      </p:sp>
      <p:pic>
        <p:nvPicPr>
          <p:cNvPr id="10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99992" y="1995686"/>
            <a:ext cx="0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88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ЕЗЕНТАЦИИ\Эколог-Город-4_2015\sep-air-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81"/>
          <a:stretch>
            <a:fillRect/>
          </a:stretch>
        </p:blipFill>
        <p:spPr bwMode="auto">
          <a:xfrm>
            <a:off x="620012" y="1903413"/>
            <a:ext cx="3015884" cy="275656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00513" y="3726015"/>
            <a:ext cx="3239839" cy="10779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rebuchet MS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0" y="3867894"/>
            <a:ext cx="3096344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100" i="1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Использование только инструментальных методов оценки качества воздуха недостаточно для поддержки управленческих решений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067944" y="1851670"/>
            <a:ext cx="4536504" cy="17281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 малое количество постов</a:t>
            </a:r>
          </a:p>
          <a:p>
            <a:pPr fontAlgn="auto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 малое количество определяемых ингредиентов</a:t>
            </a:r>
          </a:p>
          <a:p>
            <a:pPr fontAlgn="auto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 информация о качестве воздуха достоверна только в пределах 200 м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432048"/>
            <a:ext cx="8712968" cy="9155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Особенности</a:t>
            </a:r>
            <a:endParaRPr lang="en-US" sz="4000" dirty="0">
              <a:solidFill>
                <a:srgbClr val="66CCFF"/>
              </a:solidFill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инструментального метода</a:t>
            </a:r>
          </a:p>
        </p:txBody>
      </p:sp>
      <p:pic>
        <p:nvPicPr>
          <p:cNvPr id="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01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71600" y="3796506"/>
            <a:ext cx="3455863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43087" y="3796431"/>
            <a:ext cx="3312368" cy="8635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300" i="1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Современный мониторинг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300" i="1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атмосферного воздуха </a:t>
            </a:r>
            <a:r>
              <a:rPr lang="en-US" sz="1300" i="1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—</a:t>
            </a:r>
            <a:r>
              <a:rPr lang="ru-RU" sz="1300" i="1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это сочетание инструментальных и расчётных методов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55576" y="1977714"/>
            <a:ext cx="3960440" cy="15301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 результат в любой точке</a:t>
            </a:r>
          </a:p>
          <a:p>
            <a:pPr fontAlgn="auto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 неограниченное количество определяемых ингредиентов</a:t>
            </a:r>
          </a:p>
          <a:p>
            <a:pPr fontAlgn="auto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 информация о качестве воздуха возможна в пределах всей территории города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432048"/>
            <a:ext cx="8784976" cy="9155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Достоинства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расчётного метода</a:t>
            </a:r>
          </a:p>
        </p:txBody>
      </p:sp>
      <p:pic>
        <p:nvPicPr>
          <p:cNvPr id="5133" name="Picture 4" descr="Actu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43598"/>
            <a:ext cx="3019554" cy="313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38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ИНФОГРАФИКА\РАЗНОЕ\Эколог-Город\Peterbu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9781" r="1482" b="3082"/>
          <a:stretch>
            <a:fillRect/>
          </a:stretch>
        </p:blipFill>
        <p:spPr bwMode="auto">
          <a:xfrm>
            <a:off x="3707904" y="2399979"/>
            <a:ext cx="4352483" cy="24482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059582"/>
            <a:ext cx="7128792" cy="7200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Современный инструмент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расчётного мониторинга качества воздуха городов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411510"/>
            <a:ext cx="5724636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«Эколог-Город»</a:t>
            </a:r>
          </a:p>
        </p:txBody>
      </p:sp>
      <p:pic>
        <p:nvPicPr>
          <p:cNvPr id="12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Мероприятия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14691" r="33819" b="7872"/>
          <a:stretch/>
        </p:blipFill>
        <p:spPr bwMode="auto">
          <a:xfrm>
            <a:off x="5436096" y="1995686"/>
            <a:ext cx="3348246" cy="24482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2499742"/>
            <a:ext cx="3096344" cy="19442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rebuchet MS" pitchFamily="34" charset="0"/>
                <a:cs typeface="+mn-cs"/>
              </a:rPr>
              <a:t>Ведение </a:t>
            </a:r>
            <a:r>
              <a:rPr lang="ru-RU" sz="1600" dirty="0">
                <a:latin typeface="Trebuchet MS" pitchFamily="34" charset="0"/>
                <a:cs typeface="+mn-cs"/>
              </a:rPr>
              <a:t>общегородской базы данных стационарных и передвижных источников загрязнения воздуха, </a:t>
            </a:r>
            <a:r>
              <a:rPr lang="ru-RU" sz="1600" dirty="0" smtClean="0">
                <a:latin typeface="Trebuchet MS" pitchFamily="34" charset="0"/>
                <a:cs typeface="+mn-cs"/>
              </a:rPr>
              <a:t>её обработка и анализ </a:t>
            </a:r>
            <a:endParaRPr lang="ru-RU" sz="1600" dirty="0">
              <a:latin typeface="Trebuchet MS" pitchFamily="34" charset="0"/>
              <a:cs typeface="+mn-cs"/>
            </a:endParaRP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rebuchet MS" pitchFamily="34" charset="0"/>
                <a:cs typeface="+mn-cs"/>
              </a:rPr>
              <a:t>Проведение </a:t>
            </a:r>
            <a:r>
              <a:rPr lang="ru-RU" sz="1600" dirty="0">
                <a:latin typeface="Trebuchet MS" pitchFamily="34" charset="0"/>
                <a:cs typeface="+mn-cs"/>
              </a:rPr>
              <a:t>расчётных оценок качества воздуха</a:t>
            </a: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20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851670"/>
            <a:ext cx="3240360" cy="360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Данные инвентаризации стационарных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ИЗАВ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pic>
        <p:nvPicPr>
          <p:cNvPr id="9221" name="Picture 2" descr="D:\ПРЕЗЕНТАЦИИ\Эколог-Город-4_2015\1-Вид-УАПН-сверху-l.jpg"/>
          <p:cNvPicPr>
            <a:picLocks noChangeAspect="1" noChangeArrowheads="1"/>
          </p:cNvPicPr>
          <p:nvPr/>
        </p:nvPicPr>
        <p:blipFill rotWithShape="1"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9" t="28941" r="15719" b="15401"/>
          <a:stretch/>
        </p:blipFill>
        <p:spPr bwMode="auto">
          <a:xfrm>
            <a:off x="395540" y="2434980"/>
            <a:ext cx="2716824" cy="222093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ПРЕЗЕНТАЦИИ\Эколог-Город-4_2015\0_ac473_cec2ba80_XXL.jpg"/>
          <p:cNvPicPr>
            <a:picLocks noChangeAspect="1" noChangeArrowheads="1"/>
          </p:cNvPicPr>
          <p:nvPr/>
        </p:nvPicPr>
        <p:blipFill rotWithShape="1">
          <a:blip r:embed="rId4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r="45449" b="30000"/>
          <a:stretch/>
        </p:blipFill>
        <p:spPr bwMode="auto">
          <a:xfrm>
            <a:off x="5652443" y="2427734"/>
            <a:ext cx="2916001" cy="22281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580112" y="1851670"/>
            <a:ext cx="3240360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Данные о выбросах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 атмосферный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воздух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от улично-дорожной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сети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1203598"/>
            <a:ext cx="3240360" cy="7200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Промышленность</a:t>
            </a:r>
            <a:endParaRPr lang="ru-RU" sz="3200" dirty="0"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08104" y="1203598"/>
            <a:ext cx="2304256" cy="7200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Транспорт</a:t>
            </a:r>
            <a:endParaRPr lang="ru-RU" sz="3200" dirty="0"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432048"/>
            <a:ext cx="8784976" cy="5555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Исходные данные</a:t>
            </a:r>
          </a:p>
        </p:txBody>
      </p:sp>
      <p:pic>
        <p:nvPicPr>
          <p:cNvPr id="13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203848" y="2643758"/>
            <a:ext cx="1944220" cy="825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1.</a:t>
            </a:r>
            <a:endParaRPr lang="ru-RU" dirty="0"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Автоматический </a:t>
            </a:r>
            <a:r>
              <a:rPr lang="ru-RU" sz="12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приём данных </a:t>
            </a:r>
            <a:r>
              <a:rPr lang="ru-RU" sz="12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инвентаризации</a:t>
            </a:r>
            <a:endParaRPr lang="ru-RU" sz="2000" dirty="0"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03848" y="3557430"/>
            <a:ext cx="1512172" cy="10305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2.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2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Автоматическая передача от</a:t>
            </a:r>
            <a:r>
              <a:rPr lang="en-US" sz="12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 </a:t>
            </a:r>
            <a:r>
              <a:rPr lang="ru-RU" sz="12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измерительных комплексов</a:t>
            </a:r>
            <a:endParaRPr lang="ru-RU" sz="1600" dirty="0"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220072" y="1347614"/>
            <a:ext cx="0" cy="3491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650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043608" y="1851670"/>
            <a:ext cx="6984776" cy="7920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 содержаний загрязняющих веществ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 атмосферном воздухе в любой точке города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7584" y="1347614"/>
            <a:ext cx="3888432" cy="504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Основная задача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3147814"/>
            <a:ext cx="6480720" cy="16561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numCol="2" spcCol="324000"/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 </a:t>
            </a:r>
            <a:r>
              <a:rPr lang="ru-RU" sz="1200" b="1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фоновых</a:t>
            </a:r>
            <a:r>
              <a:rPr lang="ru-RU" sz="12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концентраций, необходимых для установления границ СЗЗ и для разработки нормативов допустимых </a:t>
            </a:r>
            <a:r>
              <a:rPr lang="ru-RU" sz="12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выбросов</a:t>
            </a:r>
            <a:endParaRPr lang="ru-RU" sz="1200" dirty="0"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 </a:t>
            </a:r>
            <a:r>
              <a:rPr lang="ru-RU" sz="1200" b="1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хронического</a:t>
            </a:r>
            <a:r>
              <a:rPr lang="ru-RU" sz="12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уровня загрязнения </a:t>
            </a:r>
            <a:r>
              <a:rPr lang="ru-RU" sz="12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воздуха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 </a:t>
            </a:r>
            <a:r>
              <a:rPr lang="ru-RU" sz="1200" b="1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максимально-разовых</a:t>
            </a:r>
            <a:r>
              <a:rPr lang="ru-RU" sz="12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</a:t>
            </a:r>
            <a:r>
              <a:rPr lang="ru-RU" sz="12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 </a:t>
            </a:r>
            <a:r>
              <a:rPr lang="ru-RU" sz="1200" b="1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среднегодовых</a:t>
            </a:r>
            <a:r>
              <a:rPr lang="ru-RU" sz="12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</a:t>
            </a:r>
            <a:r>
              <a:rPr lang="ru-RU" sz="12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концентраций </a:t>
            </a:r>
            <a:r>
              <a:rPr lang="ru-RU" sz="12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веществ</a:t>
            </a:r>
            <a:endParaRPr lang="ru-RU" sz="1200" dirty="0"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 </a:t>
            </a:r>
            <a:r>
              <a:rPr lang="ru-RU" sz="1200" b="1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актуальных</a:t>
            </a:r>
            <a:r>
              <a:rPr lang="ru-RU" sz="12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концентраций веществ при реальных метеоусловиях </a:t>
            </a:r>
            <a:r>
              <a:rPr lang="ru-RU" sz="12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 режиме </a:t>
            </a:r>
            <a:r>
              <a:rPr lang="ru-RU" sz="12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реального времени для определения виновника </a:t>
            </a:r>
            <a:r>
              <a:rPr lang="ru-RU" sz="12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загрязнения</a:t>
            </a:r>
            <a:endParaRPr lang="ru-RU" sz="1200" dirty="0"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27584" y="2643758"/>
            <a:ext cx="2952328" cy="504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Включая: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32048"/>
            <a:ext cx="8712968" cy="6275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Расчётный мониторинг</a:t>
            </a:r>
          </a:p>
        </p:txBody>
      </p:sp>
      <p:pic>
        <p:nvPicPr>
          <p:cNvPr id="10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55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сероводород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t="6685" r="27866" b="4879"/>
          <a:stretch/>
        </p:blipFill>
        <p:spPr bwMode="auto">
          <a:xfrm>
            <a:off x="4988517" y="1563638"/>
            <a:ext cx="3543923" cy="266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8" descr="сероводород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6578" r="27601" b="5652"/>
          <a:stretch/>
        </p:blipFill>
        <p:spPr bwMode="auto">
          <a:xfrm>
            <a:off x="683568" y="1563638"/>
            <a:ext cx="3544740" cy="266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22"/>
          <p:cNvSpPr txBox="1">
            <a:spLocks noChangeArrowheads="1"/>
          </p:cNvSpPr>
          <p:nvPr/>
        </p:nvSpPr>
        <p:spPr bwMode="auto">
          <a:xfrm>
            <a:off x="4662200" y="4301683"/>
            <a:ext cx="4032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Концентрация сероводорода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в </a:t>
            </a:r>
            <a:r>
              <a:rPr lang="ru-RU" altLang="ru-RU" sz="1200" dirty="0"/>
              <a:t>случае одновременной очистки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16 цистерн</a:t>
            </a:r>
          </a:p>
        </p:txBody>
      </p:sp>
      <p:sp>
        <p:nvSpPr>
          <p:cNvPr id="11269" name="Text Box 24"/>
          <p:cNvSpPr txBox="1">
            <a:spLocks noChangeArrowheads="1"/>
          </p:cNvSpPr>
          <p:nvPr/>
        </p:nvSpPr>
        <p:spPr bwMode="auto">
          <a:xfrm>
            <a:off x="323528" y="4301683"/>
            <a:ext cx="42682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Концентрация сероводорода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в пределах установленного норматива </a:t>
            </a:r>
            <a:r>
              <a:rPr lang="ru-RU" altLang="ru-RU" sz="1200" dirty="0" smtClean="0"/>
              <a:t>— </a:t>
            </a:r>
            <a:br>
              <a:rPr lang="ru-RU" altLang="ru-RU" sz="1200" dirty="0" smtClean="0"/>
            </a:br>
            <a:r>
              <a:rPr lang="ru-RU" altLang="ru-RU" sz="1200" dirty="0" smtClean="0"/>
              <a:t>в </a:t>
            </a:r>
            <a:r>
              <a:rPr lang="ru-RU" altLang="ru-RU" sz="1200" dirty="0"/>
              <a:t>случае одновременной </a:t>
            </a:r>
            <a:r>
              <a:rPr lang="ru-RU" altLang="ru-RU" sz="1200" dirty="0" smtClean="0"/>
              <a:t>очистки 1 цистерны</a:t>
            </a:r>
            <a:endParaRPr lang="ru-RU" altLang="ru-RU" sz="1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32048"/>
            <a:ext cx="8784976" cy="10595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Расчётный мониторинг</a:t>
            </a:r>
          </a:p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может оказывать информационную поддержку</a:t>
            </a:r>
          </a:p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при проведении экологического надзора</a:t>
            </a:r>
          </a:p>
        </p:txBody>
      </p:sp>
      <p:pic>
        <p:nvPicPr>
          <p:cNvPr id="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57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6_3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14192" r="27879" b="6730"/>
          <a:stretch/>
        </p:blipFill>
        <p:spPr bwMode="auto">
          <a:xfrm>
            <a:off x="755649" y="1648739"/>
            <a:ext cx="3528319" cy="277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6_3б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6131" r="27845" b="9261"/>
          <a:stretch/>
        </p:blipFill>
        <p:spPr>
          <a:xfrm>
            <a:off x="4714478" y="1642651"/>
            <a:ext cx="3745309" cy="2736596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432048"/>
            <a:ext cx="9144000" cy="6995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Моделирование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загрязнения </a:t>
            </a:r>
            <a:r>
              <a:rPr lang="ru-RU" sz="28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воздуха</a:t>
            </a:r>
          </a:p>
        </p:txBody>
      </p:sp>
      <p:sp>
        <p:nvSpPr>
          <p:cNvPr id="13319" name="Text Box 22"/>
          <p:cNvSpPr txBox="1">
            <a:spLocks noChangeArrowheads="1"/>
          </p:cNvSpPr>
          <p:nvPr/>
        </p:nvSpPr>
        <p:spPr bwMode="auto">
          <a:xfrm>
            <a:off x="467544" y="4424794"/>
            <a:ext cx="4032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Автомагистраль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до</a:t>
            </a:r>
            <a:r>
              <a:rPr lang="ru-RU" altLang="ru-RU" sz="1400" dirty="0"/>
              <a:t> реконструкции</a:t>
            </a:r>
          </a:p>
        </p:txBody>
      </p:sp>
      <p:sp>
        <p:nvSpPr>
          <p:cNvPr id="13320" name="Text Box 24"/>
          <p:cNvSpPr txBox="1">
            <a:spLocks noChangeArrowheads="1"/>
          </p:cNvSpPr>
          <p:nvPr/>
        </p:nvSpPr>
        <p:spPr bwMode="auto">
          <a:xfrm>
            <a:off x="4644008" y="4424794"/>
            <a:ext cx="3887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Автомагистраль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после</a:t>
            </a:r>
            <a:r>
              <a:rPr lang="ru-RU" altLang="ru-RU" sz="1400" dirty="0"/>
              <a:t> реконструкции</a:t>
            </a:r>
          </a:p>
        </p:txBody>
      </p:sp>
      <p:pic>
        <p:nvPicPr>
          <p:cNvPr id="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16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56" y="1707654"/>
            <a:ext cx="4061023" cy="273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32048"/>
            <a:ext cx="9144000" cy="9155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Точность</a:t>
            </a:r>
          </a:p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расчётного и </a:t>
            </a:r>
            <a:r>
              <a:rPr lang="ru-RU" sz="2400" dirty="0" smtClean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инструментального методов сравнима</a:t>
            </a:r>
            <a:endParaRPr lang="ru-RU" sz="2400" dirty="0">
              <a:solidFill>
                <a:srgbClr val="66CCFF"/>
              </a:solidFill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graphicFrame>
        <p:nvGraphicFramePr>
          <p:cNvPr id="174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399797"/>
              </p:ext>
            </p:extLst>
          </p:nvPr>
        </p:nvGraphicFramePr>
        <p:xfrm>
          <a:off x="430660" y="1707654"/>
          <a:ext cx="3686872" cy="276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Graph" r:id="rId5" imgW="5943600" imgH="4457700" progId="">
                  <p:embed/>
                </p:oleObj>
              </mc:Choice>
              <mc:Fallback>
                <p:oleObj name="Graph" r:id="rId5" imgW="5943600" imgH="4457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60" y="1707654"/>
                        <a:ext cx="3686872" cy="2764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>
          <a:xfrm>
            <a:off x="3058865" y="2107167"/>
            <a:ext cx="1081087" cy="215900"/>
          </a:xfrm>
          <a:prstGeom prst="rect">
            <a:avLst/>
          </a:prstGeom>
          <a:noFill/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+mn-cs"/>
              </a:rPr>
              <a:t> </a:t>
            </a:r>
            <a:r>
              <a:rPr lang="en-US" sz="1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+mn-cs"/>
              </a:rPr>
              <a:t>R = 0</a:t>
            </a:r>
            <a:r>
              <a:rPr lang="ru-RU" sz="1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+mn-cs"/>
              </a:rPr>
              <a:t>,84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156325" y="2284413"/>
            <a:ext cx="5762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64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CTUALSI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10" y="1469231"/>
            <a:ext cx="3281362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432048"/>
            <a:ext cx="8784976" cy="4835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Основные модули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1635646"/>
            <a:ext cx="2880320" cy="23762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Bef>
                <a:spcPts val="18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chemeClr val="tx2"/>
                </a:solidFill>
                <a:latin typeface="Trebuchet MS" pitchFamily="34" charset="0"/>
                <a:cs typeface="+mn-cs"/>
              </a:rPr>
              <a:t> Расчёт максимальных концентраций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chemeClr val="tx2"/>
                </a:solidFill>
                <a:latin typeface="Trebuchet MS" pitchFamily="34" charset="0"/>
                <a:cs typeface="+mn-cs"/>
              </a:rPr>
              <a:t> Расчёт средних </a:t>
            </a:r>
            <a:r>
              <a:rPr lang="ru-RU" sz="1400" dirty="0" smtClean="0">
                <a:solidFill>
                  <a:schemeClr val="tx2"/>
                </a:solidFill>
                <a:latin typeface="Trebuchet MS" pitchFamily="34" charset="0"/>
                <a:cs typeface="+mn-cs"/>
              </a:rPr>
              <a:t>концентраций</a:t>
            </a:r>
            <a:endParaRPr lang="ru-RU" sz="1400" dirty="0">
              <a:solidFill>
                <a:schemeClr val="tx2"/>
              </a:solidFill>
              <a:latin typeface="Trebuchet MS" pitchFamily="34" charset="0"/>
              <a:cs typeface="+mn-cs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chemeClr val="tx2"/>
                </a:solidFill>
                <a:latin typeface="Trebuchet MS" pitchFamily="34" charset="0"/>
                <a:cs typeface="+mn-cs"/>
              </a:rPr>
              <a:t> Расчёт актуальных концентраций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chemeClr val="tx2"/>
                </a:solidFill>
                <a:latin typeface="Trebuchet MS" pitchFamily="34" charset="0"/>
                <a:cs typeface="+mn-cs"/>
              </a:rPr>
              <a:t> Нормирование выбросов предприятий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03848" y="1635646"/>
            <a:ext cx="2160240" cy="2880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Bef>
                <a:spcPts val="160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(максимально-разовых, 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за 20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мин)</a:t>
            </a:r>
          </a:p>
          <a:p>
            <a:pPr fontAlgn="auto">
              <a:spcBef>
                <a:spcPts val="160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(за месяц, квартал, сезон и год)</a:t>
            </a:r>
          </a:p>
          <a:p>
            <a:pPr fontAlgn="auto">
              <a:spcBef>
                <a:spcPts val="160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(при конкретных метеоусловиях)</a:t>
            </a:r>
          </a:p>
          <a:p>
            <a:pPr fontAlgn="auto">
              <a:spcBef>
                <a:spcPts val="160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(получение оптимальных предложений по снижению выбросов)</a:t>
            </a:r>
          </a:p>
        </p:txBody>
      </p:sp>
      <p:pic>
        <p:nvPicPr>
          <p:cNvPr id="6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7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81" y="1376996"/>
            <a:ext cx="2478967" cy="336863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7441229" y="1376997"/>
            <a:ext cx="1008112" cy="10081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68" y="2025069"/>
            <a:ext cx="612548" cy="6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355973" y="2457117"/>
            <a:ext cx="1788028" cy="16480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dirty="0" smtClean="0">
                <a:latin typeface="Trebuchet MS" pitchFamily="34" charset="0"/>
              </a:rPr>
              <a:t>Получено положительное </a:t>
            </a:r>
            <a:r>
              <a:rPr lang="ru-RU" sz="1600" dirty="0">
                <a:latin typeface="Trebuchet MS" pitchFamily="34" charset="0"/>
              </a:rPr>
              <a:t>заключение </a:t>
            </a:r>
            <a:r>
              <a:rPr lang="ru-RU" sz="1600" dirty="0" smtClean="0">
                <a:latin typeface="Trebuchet MS" pitchFamily="34" charset="0"/>
              </a:rPr>
              <a:t>экспертизы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dirty="0" smtClean="0">
                <a:latin typeface="Trebuchet MS" pitchFamily="34" charset="0"/>
              </a:rPr>
              <a:t>(Приказ Минприроды </a:t>
            </a:r>
            <a:r>
              <a:rPr lang="ru-RU" sz="1200" dirty="0">
                <a:latin typeface="Trebuchet MS" pitchFamily="34" charset="0"/>
              </a:rPr>
              <a:t>России </a:t>
            </a:r>
            <a:r>
              <a:rPr lang="ru-RU" sz="1200" dirty="0" smtClean="0">
                <a:latin typeface="Trebuchet MS" pitchFamily="34" charset="0"/>
              </a:rPr>
              <a:t>№779 от 20.11.2019)</a:t>
            </a:r>
            <a:endParaRPr lang="ru-RU" sz="1000" dirty="0" smtClean="0"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955" y="411510"/>
            <a:ext cx="9125045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66CCFF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УПРЗА №1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5973" y="3969285"/>
            <a:ext cx="168052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i="1" dirty="0" smtClean="0">
                <a:latin typeface="Trebuchet MS" pitchFamily="34" charset="0"/>
              </a:rPr>
              <a:t>С 1 января 2020 г. расчёты должны проводиться только по программам, прошедших экспертизу</a:t>
            </a:r>
            <a:endParaRPr lang="ru-RU" sz="1200" i="1" dirty="0">
              <a:latin typeface="Trebuchet MS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80" y="1380921"/>
            <a:ext cx="2380335" cy="336470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/>
          <p:nvPr/>
        </p:nvSpPr>
        <p:spPr>
          <a:xfrm>
            <a:off x="731236" y="1376997"/>
            <a:ext cx="1008112" cy="10081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5496" y="2457117"/>
            <a:ext cx="1847868" cy="22322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dirty="0" smtClean="0">
                <a:latin typeface="Trebuchet MS" pitchFamily="34" charset="0"/>
              </a:rPr>
              <a:t>Программы включены в единый </a:t>
            </a:r>
            <a:r>
              <a:rPr lang="ru-RU" sz="1600" dirty="0">
                <a:latin typeface="Trebuchet MS" pitchFamily="34" charset="0"/>
              </a:rPr>
              <a:t>реестр российских </a:t>
            </a:r>
            <a:r>
              <a:rPr lang="ru-RU" sz="1600" dirty="0" smtClean="0">
                <a:latin typeface="Trebuchet MS" pitchFamily="34" charset="0"/>
              </a:rPr>
              <a:t>программ</a:t>
            </a:r>
          </a:p>
          <a:p>
            <a:pPr lvl="0"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dirty="0" smtClean="0">
                <a:latin typeface="Trebuchet MS" pitchFamily="34" charset="0"/>
              </a:rPr>
              <a:t>для </a:t>
            </a:r>
            <a:r>
              <a:rPr lang="ru-RU" sz="1600" dirty="0">
                <a:latin typeface="Trebuchet MS" pitchFamily="34" charset="0"/>
              </a:rPr>
              <a:t>ЭВМ и БД</a:t>
            </a:r>
          </a:p>
          <a:p>
            <a:pPr lvl="0"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dirty="0" smtClean="0">
                <a:latin typeface="Trebuchet MS" pitchFamily="34" charset="0"/>
              </a:rPr>
              <a:t>(</a:t>
            </a:r>
            <a:r>
              <a:rPr lang="ru-RU" sz="1200" dirty="0">
                <a:latin typeface="Trebuchet MS" pitchFamily="34" charset="0"/>
              </a:rPr>
              <a:t>Приказ </a:t>
            </a:r>
            <a:r>
              <a:rPr lang="ru-RU" sz="1200" dirty="0" err="1">
                <a:latin typeface="Trebuchet MS" pitchFamily="34" charset="0"/>
              </a:rPr>
              <a:t>Минкомсвязи</a:t>
            </a:r>
            <a:r>
              <a:rPr lang="ru-RU" sz="1200" dirty="0">
                <a:latin typeface="Trebuchet MS" pitchFamily="34" charset="0"/>
              </a:rPr>
              <a:t> РФ №680 от 07.12.2017)</a:t>
            </a:r>
          </a:p>
        </p:txBody>
      </p:sp>
      <p:pic>
        <p:nvPicPr>
          <p:cNvPr id="19" name="Picture 11" descr="https://news.metrologu.ru/netcat_files/877/1267/3f74a56b1277c748faa5ff5a8b47237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9667" y1="39939" x2="49667" y2="39939"/>
                        <a14:foregroundMark x1="50667" y1="75000" x2="50667" y2="75000"/>
                        <a14:foregroundMark x1="53667" y1="70732" x2="53667" y2="70732"/>
                        <a14:foregroundMark x1="40000" y1="57012" x2="40000" y2="57012"/>
                        <a14:foregroundMark x1="49000" y1="60671" x2="49000" y2="60671"/>
                        <a14:backgroundMark x1="10791" y1="7895" x2="10791" y2="7895"/>
                        <a14:backgroundMark x1="79137" y1="7895" x2="79137" y2="7895"/>
                        <a14:backgroundMark x1="92086" y1="7237" x2="92086" y2="7237"/>
                        <a14:backgroundMark x1="25899" y1="5921" x2="25899" y2="5921"/>
                        <a14:backgroundMark x1="35252" y1="38158" x2="35252" y2="38158"/>
                        <a14:backgroundMark x1="51079" y1="25658" x2="51079" y2="25658"/>
                        <a14:backgroundMark x1="66187" y1="37500" x2="66187" y2="37500"/>
                        <a14:backgroundMark x1="76978" y1="71053" x2="76978" y2="71053"/>
                        <a14:backgroundMark x1="20144" y1="71053" x2="20144" y2="71053"/>
                        <a14:backgroundMark x1="22302" y1="75000" x2="2230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" y="1566138"/>
            <a:ext cx="576063" cy="62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FGbOVLXsAMyK5_.jpg:large (926×920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39" y="1540130"/>
            <a:ext cx="686292" cy="6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07704" y="3651870"/>
            <a:ext cx="3132856" cy="8640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оценка загрязнения почвы и грунта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на территории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города из-за осаждения загрязняющих веществ из атмосферного воздуха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07704" y="1347614"/>
            <a:ext cx="2736304" cy="20162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Col="324000"/>
          <a:lstStyle/>
          <a:p>
            <a:pPr fontAlgn="auto">
              <a:spcBef>
                <a:spcPts val="1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 расчёт в любой точке города острого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 хронического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рисков для здоровья населения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 зависимости от уровня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загрязнения атмосферного воздуха</a:t>
            </a:r>
          </a:p>
          <a:p>
            <a:pPr fontAlgn="auto">
              <a:spcBef>
                <a:spcPts val="1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расчёт в любой точке города канцерогенного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 рефлекторного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(запахи) рисков для здоровья населения в зависимости от уровня загрязнения атмосферного воздуха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432048"/>
            <a:ext cx="8784976" cy="5555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Дополнительные модули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1275606"/>
            <a:ext cx="1440160" cy="4320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  <a:latin typeface="Trebuchet MS" pitchFamily="34" charset="0"/>
                <a:cs typeface="+mn-cs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rebuchet MS" pitchFamily="34" charset="0"/>
                <a:cs typeface="+mn-cs"/>
              </a:rPr>
              <a:t>Риски</a:t>
            </a:r>
            <a:endParaRPr lang="ru-RU" dirty="0">
              <a:solidFill>
                <a:schemeClr val="tx2"/>
              </a:solidFill>
              <a:latin typeface="Trebuchet MS" pitchFamily="34" charset="0"/>
              <a:cs typeface="+mn-cs"/>
            </a:endParaRPr>
          </a:p>
        </p:txBody>
      </p:sp>
      <p:pic>
        <p:nvPicPr>
          <p:cNvPr id="7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3579862"/>
            <a:ext cx="1872208" cy="4320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rebuchet MS" pitchFamily="34" charset="0"/>
                <a:cs typeface="+mn-cs"/>
              </a:rPr>
              <a:t>Выпадения</a:t>
            </a:r>
            <a:endParaRPr lang="ru-RU" dirty="0">
              <a:solidFill>
                <a:schemeClr val="tx2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64088" y="1995686"/>
            <a:ext cx="3600400" cy="29523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Col="324000"/>
          <a:lstStyle/>
          <a:p>
            <a:pPr marL="180000" indent="-17145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позволяет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установить квоты выбросов загрязняющих веществ в атмосферный воздух для объектов, оказывающих негативное воздействие на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ОС,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на основании результатов проведения сводных расчетов загрязнения атмосферного воздуха и оценки риска здоровью населения, в соответствии с их вкладом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 концентрацию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приоритетных загрязняющих веществ в атмосферном воздухе.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Приказ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Минприроды России от 29.11.2019 №814 «Об утверждении правил квотирования выбросов загрязняющих веществ (за исключением радиоактивных веществ) в атмосферный воздух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»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  <a:p>
            <a:pPr marL="180000" indent="-17145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по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результатам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определяется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допустимый вклад предприятия в концентрацию в точке квотирования, а также даются предложения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по уменьшению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выбросов предприятия для достижения его допустимых вкладов во всех точках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квотирования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04048" y="1275606"/>
            <a:ext cx="3096344" cy="7200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2"/>
                </a:solidFill>
                <a:latin typeface="Trebuchet MS" pitchFamily="34" charset="0"/>
                <a:cs typeface="+mn-cs"/>
              </a:rPr>
              <a:t>Квотирование выбросов </a:t>
            </a:r>
            <a:r>
              <a:rPr lang="ru-RU" sz="1600" dirty="0" smtClean="0">
                <a:solidFill>
                  <a:schemeClr val="tx2"/>
                </a:solidFill>
                <a:latin typeface="Trebuchet MS" pitchFamily="34" charset="0"/>
                <a:cs typeface="+mn-cs"/>
              </a:rPr>
              <a:t>предприятий (2021 г.)</a:t>
            </a:r>
            <a:endParaRPr lang="ru-RU" sz="1600" dirty="0">
              <a:solidFill>
                <a:schemeClr val="tx2"/>
              </a:solidFill>
              <a:latin typeface="Trebuchet MS" pitchFamily="34" charset="0"/>
              <a:cs typeface="+mn-cs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rebuchet MS" pitchFamily="34" charset="0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860032" y="1275606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057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Отчет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1"/>
          <a:stretch/>
        </p:blipFill>
        <p:spPr bwMode="auto">
          <a:xfrm>
            <a:off x="1894511" y="1563639"/>
            <a:ext cx="5485801" cy="35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32048"/>
            <a:ext cx="8784976" cy="10595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 и обоснование предложений </a:t>
            </a:r>
            <a:r>
              <a:rPr lang="ru-RU" sz="32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по снижению выбросов</a:t>
            </a:r>
          </a:p>
        </p:txBody>
      </p:sp>
      <p:pic>
        <p:nvPicPr>
          <p:cNvPr id="6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00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959426" y="2571750"/>
            <a:ext cx="2820486" cy="20882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Col="324000"/>
          <a:lstStyle/>
          <a:p>
            <a:pPr marL="171450" indent="-1714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предназначен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для проведения зонирования территории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по комплексному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индексу загрязнения атмосферы (ИЗА) определяемому на основании сводных расчетов загрязнения атмосферного воздуха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 соответствии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с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РД 52.04.667-2005 «Документы о состоянии загрязнения атмосферы в городах для информирования государственных органов, общественности и населения»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1934148"/>
            <a:ext cx="2160240" cy="56559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  <a:latin typeface="Trebuchet MS" pitchFamily="34" charset="0"/>
                <a:cs typeface="+mn-cs"/>
              </a:rPr>
              <a:t> Расчет ИЗА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2"/>
              </a:solidFill>
              <a:latin typeface="Trebuchet MS" pitchFamily="34" charset="0"/>
              <a:cs typeface="+mn-cs"/>
            </a:endParaRP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28724"/>
            <a:ext cx="4392488" cy="283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32048"/>
            <a:ext cx="8712968" cy="10595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Дополнительные модули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(</a:t>
            </a:r>
            <a:r>
              <a:rPr lang="ru-RU" sz="2800" dirty="0" smtClean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2022 </a:t>
            </a:r>
            <a:r>
              <a:rPr lang="ru-RU" sz="28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год)</a:t>
            </a:r>
          </a:p>
        </p:txBody>
      </p:sp>
      <p:pic>
        <p:nvPicPr>
          <p:cNvPr id="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62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83518"/>
            <a:ext cx="8460940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66CCFF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Система непрерывного контроля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66CCFF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состояния качества атмосферного воздуха</a:t>
            </a:r>
          </a:p>
        </p:txBody>
      </p:sp>
      <p:sp>
        <p:nvSpPr>
          <p:cNvPr id="7" name="Shape 219"/>
          <p:cNvSpPr txBox="1">
            <a:spLocks/>
          </p:cNvSpPr>
          <p:nvPr/>
        </p:nvSpPr>
        <p:spPr>
          <a:xfrm>
            <a:off x="179512" y="2355726"/>
            <a:ext cx="2952328" cy="216024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04875">
              <a:spcBef>
                <a:spcPts val="400"/>
              </a:spcBef>
            </a:pPr>
            <a:r>
              <a:rPr lang="ru-RU" altLang="ru-RU" sz="1600" dirty="0" smtClean="0"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Возможность создания </a:t>
            </a:r>
            <a:r>
              <a:rPr lang="ru-RU" altLang="ru-RU" sz="1600" b="1" dirty="0" smtClean="0">
                <a:solidFill>
                  <a:srgbClr val="66CCFF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полноценной системы мониторинга состояния атмосферного воздуха</a:t>
            </a:r>
            <a:r>
              <a:rPr lang="ru-RU" altLang="ru-RU" sz="1600" dirty="0" smtClean="0">
                <a:solidFill>
                  <a:srgbClr val="66CCFF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 </a:t>
            </a:r>
            <a:r>
              <a:rPr lang="ru-RU" altLang="ru-RU" sz="1600" dirty="0" smtClean="0"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как на предприятии, так и на прилегающей территории, границе СЗЗ и жилой застройки</a:t>
            </a:r>
            <a:endParaRPr lang="ru-RU" altLang="ru-RU" sz="1600" dirty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11" name="Shape 219"/>
          <p:cNvSpPr txBox="1">
            <a:spLocks/>
          </p:cNvSpPr>
          <p:nvPr/>
        </p:nvSpPr>
        <p:spPr>
          <a:xfrm>
            <a:off x="1979712" y="1419622"/>
            <a:ext cx="518457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4875">
              <a:lnSpc>
                <a:spcPct val="110000"/>
              </a:lnSpc>
            </a:pPr>
            <a:r>
              <a:rPr lang="ru-RU" altLang="ru-RU" sz="1400" i="1" dirty="0" smtClean="0"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Проект системы от «Фирмы „Интеграл“»</a:t>
            </a:r>
            <a:endParaRPr lang="ru-RU" altLang="ru-RU" sz="800" i="1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2" name="Picture 2" descr="D:\_ПРЕЗЕНТАЦИИ\Директор_2022\EcoShed_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07918"/>
            <a:ext cx="4641698" cy="262201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17677"/>
            <a:ext cx="4104456" cy="19062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432048"/>
            <a:ext cx="6624736" cy="7715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Расчётный мониторинг</a:t>
            </a:r>
          </a:p>
        </p:txBody>
      </p:sp>
      <p:pic>
        <p:nvPicPr>
          <p:cNvPr id="10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_РЕКЛАМА\КонгрессНИИ_2021\виновник_загрязнения_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30455" r="6406" b="13159"/>
          <a:stretch/>
        </p:blipFill>
        <p:spPr bwMode="auto">
          <a:xfrm>
            <a:off x="1290628" y="1817677"/>
            <a:ext cx="6665748" cy="220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1560" y="1463872"/>
            <a:ext cx="180020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данные системы мониторинга выброса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3939902"/>
            <a:ext cx="180020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актуальные метеопараметры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2015313"/>
            <a:ext cx="1296144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исходные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данные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2187668"/>
            <a:ext cx="1296144" cy="2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расчёт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2015313"/>
            <a:ext cx="1296144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результаты расчёта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1664949"/>
            <a:ext cx="144016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графическое представление результатов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на карте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3363838"/>
            <a:ext cx="3816424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spc="100" dirty="0">
                <a:solidFill>
                  <a:schemeClr val="tx1">
                    <a:lumMod val="65000"/>
                  </a:schemeClr>
                </a:solidFill>
                <a:latin typeface="Trebuchet MS" pitchFamily="34" charset="0"/>
                <a:cs typeface="+mn-cs"/>
              </a:rPr>
              <a:t>система непрерывного расчёта</a:t>
            </a:r>
            <a:endParaRPr lang="ru-RU" sz="1600" i="1" spc="100" dirty="0">
              <a:solidFill>
                <a:schemeClr val="tx1">
                  <a:lumMod val="6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25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483768" y="1992529"/>
            <a:ext cx="4104456" cy="165934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9" name="Picture 3" descr="D:\_РЕКЛАМА\КонгрессНИИ_2021\расч_мониторинг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01286"/>
            <a:ext cx="6264000" cy="30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432048"/>
            <a:ext cx="8640960" cy="7715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Анализ причин загрязнения </a:t>
            </a:r>
            <a:r>
              <a:rPr lang="ru-RU" sz="3200" dirty="0">
                <a:solidFill>
                  <a:srgbClr val="66CCFF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атмосферного воздуха</a:t>
            </a:r>
          </a:p>
        </p:txBody>
      </p:sp>
      <p:pic>
        <p:nvPicPr>
          <p:cNvPr id="10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536" y="1491630"/>
            <a:ext cx="180020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данные системы мониторинга выброса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4560216"/>
            <a:ext cx="180020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региональные системы </a:t>
            </a:r>
            <a:r>
              <a:rPr lang="ru-RU" sz="1200" dirty="0" err="1">
                <a:latin typeface="Trebuchet MS" pitchFamily="34" charset="0"/>
                <a:cs typeface="+mn-cs"/>
              </a:rPr>
              <a:t>экоконтроля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2039936"/>
            <a:ext cx="1296144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исходные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данные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2178298"/>
            <a:ext cx="1296144" cy="2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расчёт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1672462"/>
            <a:ext cx="144016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результаты расчёта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и определение вкладов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1710477"/>
            <a:ext cx="144016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графическое представление результатов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на карте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3908427"/>
            <a:ext cx="144016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вероятный виновник загрязнения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867894"/>
            <a:ext cx="151216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замеры концентраций веществ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2760016"/>
            <a:ext cx="1728192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rebuchet MS" pitchFamily="34" charset="0"/>
                <a:cs typeface="+mn-cs"/>
              </a:rPr>
              <a:t>актуальные метеопараметры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7784" y="3387182"/>
            <a:ext cx="3816424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spc="100" dirty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+mn-cs"/>
              </a:rPr>
              <a:t>система непрерывного расчёта</a:t>
            </a:r>
            <a:endParaRPr lang="ru-RU" sz="1400" i="1" spc="100" dirty="0">
              <a:solidFill>
                <a:schemeClr val="tx1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18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1995686"/>
            <a:ext cx="8388932" cy="12961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Сводные расчёты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загрязнения атмосферы городов</a:t>
            </a:r>
            <a:endParaRPr lang="ru-RU" sz="2400" dirty="0" smtClean="0"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339502"/>
            <a:ext cx="864096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История и перспективы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сводных расчётов</a:t>
            </a:r>
            <a:endParaRPr lang="ru-RU" sz="2800" dirty="0"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1419622"/>
            <a:ext cx="6840760" cy="4320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Приказ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Госкомэкологии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 России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от 16.02.1999 №66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342366"/>
            <a:ext cx="3168352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rebuchet MS" pitchFamily="34" charset="0"/>
              </a:rPr>
              <a:t>Применение </a:t>
            </a:r>
            <a:r>
              <a:rPr lang="ru-RU" b="1" dirty="0">
                <a:latin typeface="Trebuchet MS" pitchFamily="34" charset="0"/>
              </a:rPr>
              <a:t>сводных </a:t>
            </a:r>
            <a:r>
              <a:rPr lang="ru-RU" b="1" dirty="0" smtClean="0">
                <a:latin typeface="Trebuchet MS" pitchFamily="34" charset="0"/>
              </a:rPr>
              <a:t>расчётов </a:t>
            </a:r>
            <a:r>
              <a:rPr lang="ru-RU" sz="1400" dirty="0">
                <a:latin typeface="Trebuchet MS" pitchFamily="34" charset="0"/>
              </a:rPr>
              <a:t>при нормировании </a:t>
            </a:r>
            <a:r>
              <a:rPr lang="ru-RU" sz="1400" dirty="0" smtClean="0">
                <a:latin typeface="Trebuchet MS" pitchFamily="34" charset="0"/>
              </a:rPr>
              <a:t>выбросов в Удмуртской Республике, </a:t>
            </a:r>
            <a:r>
              <a:rPr lang="ru-RU" sz="1400" dirty="0">
                <a:latin typeface="Trebuchet MS" pitchFamily="34" charset="0"/>
              </a:rPr>
              <a:t>Волгоградской, Воронежской, </a:t>
            </a:r>
            <a:r>
              <a:rPr lang="ru-RU" sz="1400" dirty="0" smtClean="0">
                <a:latin typeface="Trebuchet MS" pitchFamily="34" charset="0"/>
              </a:rPr>
              <a:t>Курской, </a:t>
            </a:r>
            <a:r>
              <a:rPr lang="ru-RU" sz="1400" dirty="0">
                <a:latin typeface="Trebuchet MS" pitchFamily="34" charset="0"/>
              </a:rPr>
              <a:t>Пермской, </a:t>
            </a:r>
            <a:r>
              <a:rPr lang="ru-RU" sz="1400" dirty="0" smtClean="0">
                <a:latin typeface="Trebuchet MS" pitchFamily="34" charset="0"/>
              </a:rPr>
              <a:t>Свердловской, </a:t>
            </a:r>
            <a:r>
              <a:rPr lang="ru-RU" sz="1400" dirty="0">
                <a:latin typeface="Trebuchet MS" pitchFamily="34" charset="0"/>
              </a:rPr>
              <a:t>Челябинской, Курганской и Вологодской </a:t>
            </a:r>
            <a:r>
              <a:rPr lang="ru-RU" sz="1400" dirty="0" smtClean="0">
                <a:latin typeface="Trebuchet MS" pitchFamily="34" charset="0"/>
              </a:rPr>
              <a:t>областях</a:t>
            </a:r>
            <a:endParaRPr lang="ru-RU" sz="1400" dirty="0">
              <a:latin typeface="Trebuchet MS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342366"/>
            <a:ext cx="5112568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600" b="1" dirty="0" smtClean="0">
                <a:latin typeface="Trebuchet MS" pitchFamily="34" charset="0"/>
              </a:rPr>
              <a:t>Утверждение методик: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rebuchet MS" pitchFamily="34" charset="0"/>
              </a:rPr>
              <a:t>Методика </a:t>
            </a:r>
            <a:r>
              <a:rPr lang="ru-RU" sz="1400" dirty="0">
                <a:latin typeface="Trebuchet MS" pitchFamily="34" charset="0"/>
              </a:rPr>
              <a:t>определения выбросов автотранспорта для проведения сводных расчетов загрязнения атмосферы;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latin typeface="Trebuchet MS" pitchFamily="34" charset="0"/>
              </a:rPr>
              <a:t>Методическое пособие по выполнению сводных расчетов загрязнения атмосферного воздуха выбросами промышленных предприятий </a:t>
            </a:r>
            <a:r>
              <a:rPr lang="ru-RU" sz="1400" dirty="0" smtClean="0">
                <a:latin typeface="Trebuchet MS" pitchFamily="34" charset="0"/>
              </a:rPr>
              <a:t>и автотранспорта </a:t>
            </a:r>
            <a:r>
              <a:rPr lang="ru-RU" sz="1400" dirty="0">
                <a:latin typeface="Trebuchet MS" pitchFamily="34" charset="0"/>
              </a:rPr>
              <a:t>города (региона) и их применению при нормировании выбросов;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latin typeface="Trebuchet MS" pitchFamily="34" charset="0"/>
              </a:rPr>
              <a:t>Рекомендации по определению допустимых вкладов </a:t>
            </a:r>
            <a:r>
              <a:rPr lang="ru-RU" sz="1400" dirty="0" smtClean="0">
                <a:latin typeface="Trebuchet MS" pitchFamily="34" charset="0"/>
              </a:rPr>
              <a:t>в загрязнение </a:t>
            </a:r>
            <a:r>
              <a:rPr lang="ru-RU" sz="1400" dirty="0">
                <a:latin typeface="Trebuchet MS" pitchFamily="34" charset="0"/>
              </a:rPr>
              <a:t>атмосферы выбросов загрязняющих веществ предприятиями с использованием сводных расчетов.</a:t>
            </a:r>
            <a:endParaRPr lang="ru-RU" sz="1200" dirty="0">
              <a:latin typeface="Trebuchet MS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893" y="1910318"/>
            <a:ext cx="939755" cy="395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rebuchet MS" pitchFamily="34" charset="0"/>
                <a:ea typeface="Calibri" panose="020F0502020204030204" pitchFamily="34" charset="0"/>
              </a:rPr>
              <a:t>1999</a:t>
            </a:r>
            <a:endParaRPr lang="ru-RU" sz="2400" dirty="0">
              <a:latin typeface="Trebuchet MS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06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339502"/>
            <a:ext cx="864096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История и перспективы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сводных расчётов</a:t>
            </a:r>
            <a:endParaRPr lang="ru-RU" sz="2800" dirty="0"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63" y="1941676"/>
            <a:ext cx="2228597" cy="2456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Заседание Госсовета 27.12.2016 г.</a:t>
            </a:r>
          </a:p>
          <a:p>
            <a:pPr>
              <a:lnSpc>
                <a:spcPct val="80000"/>
              </a:lnSpc>
            </a:pPr>
            <a:endParaRPr lang="ru-RU" altLang="ru-RU" sz="1200" dirty="0" smtClean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200" dirty="0" smtClean="0">
                <a:latin typeface="Trebuchet MS" pitchFamily="34" charset="0"/>
              </a:rPr>
              <a:t>Президент </a:t>
            </a:r>
            <a:r>
              <a:rPr lang="ru-RU" altLang="ru-RU" sz="1200" dirty="0">
                <a:latin typeface="Trebuchet MS" pitchFamily="34" charset="0"/>
              </a:rPr>
              <a:t>РФ </a:t>
            </a:r>
            <a:r>
              <a:rPr lang="ru-RU" altLang="ru-RU" sz="1200" dirty="0" smtClean="0">
                <a:latin typeface="Trebuchet MS" pitchFamily="34" charset="0"/>
              </a:rPr>
              <a:t>поручил </a:t>
            </a:r>
            <a:r>
              <a:rPr lang="ru-RU" altLang="ru-RU" sz="1200" dirty="0">
                <a:latin typeface="Trebuchet MS" pitchFamily="34" charset="0"/>
              </a:rPr>
              <a:t>внести в законодательство </a:t>
            </a:r>
            <a:r>
              <a:rPr lang="ru-RU" altLang="ru-RU" sz="1200" dirty="0" smtClean="0">
                <a:latin typeface="Trebuchet MS" pitchFamily="34" charset="0"/>
              </a:rPr>
              <a:t>изменения</a:t>
            </a:r>
            <a:r>
              <a:rPr lang="ru-RU" altLang="ru-RU" sz="1200" dirty="0">
                <a:latin typeface="Trebuchet MS" pitchFamily="34" charset="0"/>
              </a:rPr>
              <a:t>, предусматривающие утверждение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порядка выполнения сводных расчётов </a:t>
            </a:r>
            <a:r>
              <a:rPr lang="ru-RU" altLang="ru-RU" sz="1200" dirty="0">
                <a:latin typeface="Trebuchet MS" pitchFamily="34" charset="0"/>
              </a:rPr>
              <a:t>загрязнения воздуха и их применения при нормировании выбросов, включая использование механизма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квотирования</a:t>
            </a:r>
            <a:r>
              <a:rPr lang="ru-RU" altLang="ru-RU" sz="1200" dirty="0">
                <a:latin typeface="Trebuchet MS" pitchFamily="34" charset="0"/>
              </a:rPr>
              <a:t>. </a:t>
            </a:r>
            <a:endParaRPr lang="ru-RU" sz="1200" dirty="0">
              <a:latin typeface="Trebuchet MS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491630"/>
            <a:ext cx="939755" cy="395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rebuchet MS" pitchFamily="34" charset="0"/>
                <a:ea typeface="Calibri" panose="020F0502020204030204" pitchFamily="34" charset="0"/>
              </a:rPr>
              <a:t>2016</a:t>
            </a:r>
            <a:endParaRPr lang="ru-RU" sz="2400" dirty="0">
              <a:latin typeface="Trebuchet MS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3403" y="1941676"/>
            <a:ext cx="2516629" cy="30223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Указ Президента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РФ от 07.05.2018 №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204</a:t>
            </a:r>
          </a:p>
          <a:p>
            <a:pPr>
              <a:lnSpc>
                <a:spcPct val="80000"/>
              </a:lnSpc>
            </a:pPr>
            <a:endParaRPr lang="ru-RU" altLang="ru-RU" sz="1200" b="1" dirty="0" smtClean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200" dirty="0">
                <a:latin typeface="Trebuchet MS" pitchFamily="34" charset="0"/>
              </a:rPr>
              <a:t>У</a:t>
            </a:r>
            <a:r>
              <a:rPr lang="ru-RU" altLang="ru-RU" sz="1200" dirty="0" smtClean="0">
                <a:latin typeface="Trebuchet MS" pitchFamily="34" charset="0"/>
              </a:rPr>
              <a:t>тверждены </a:t>
            </a:r>
            <a:r>
              <a:rPr lang="ru-RU" altLang="ru-RU" sz="1200" dirty="0">
                <a:latin typeface="Trebuchet MS" pitchFamily="34" charset="0"/>
              </a:rPr>
              <a:t>национальные цели </a:t>
            </a:r>
            <a:r>
              <a:rPr lang="ru-RU" altLang="ru-RU" sz="1200" dirty="0" smtClean="0">
                <a:latin typeface="Trebuchet MS" pitchFamily="34" charset="0"/>
              </a:rPr>
              <a:t>и стратегические </a:t>
            </a:r>
            <a:r>
              <a:rPr lang="ru-RU" altLang="ru-RU" sz="1200" dirty="0">
                <a:latin typeface="Trebuchet MS" pitchFamily="34" charset="0"/>
              </a:rPr>
              <a:t>задачи развития РФ на период до 2024 </a:t>
            </a:r>
            <a:r>
              <a:rPr lang="ru-RU" altLang="ru-RU" sz="1200" dirty="0" smtClean="0">
                <a:latin typeface="Trebuchet MS" pitchFamily="34" charset="0"/>
              </a:rPr>
              <a:t>г. Был </a:t>
            </a:r>
            <a:r>
              <a:rPr lang="ru-RU" altLang="ru-RU" sz="1200" dirty="0">
                <a:latin typeface="Trebuchet MS" pitchFamily="34" charset="0"/>
              </a:rPr>
              <a:t>разработан </a:t>
            </a:r>
            <a:r>
              <a:rPr lang="ru-RU" altLang="ru-RU" sz="1400" b="1" dirty="0" err="1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националь-ный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проект «Экология»</a:t>
            </a:r>
            <a:r>
              <a:rPr lang="ru-RU" altLang="ru-RU" sz="1200" dirty="0">
                <a:latin typeface="Trebuchet MS" pitchFamily="34" charset="0"/>
              </a:rPr>
              <a:t>, </a:t>
            </a:r>
            <a:r>
              <a:rPr lang="ru-RU" altLang="ru-RU" sz="1200" dirty="0" smtClean="0">
                <a:latin typeface="Trebuchet MS" pitchFamily="34" charset="0"/>
              </a:rPr>
              <a:t>включающий </a:t>
            </a:r>
            <a:r>
              <a:rPr lang="ru-RU" altLang="ru-RU" sz="1200" dirty="0">
                <a:latin typeface="Trebuchet MS" pitchFamily="34" charset="0"/>
              </a:rPr>
              <a:t>в себя 12 федеральных проектов, один из которых </a:t>
            </a:r>
            <a:r>
              <a:rPr lang="ru-RU" altLang="ru-RU" sz="1200" dirty="0" smtClean="0">
                <a:latin typeface="Trebuchet MS" pitchFamily="34" charset="0"/>
              </a:rPr>
              <a:t>— </a:t>
            </a:r>
            <a:r>
              <a:rPr lang="ru-RU" altLang="ru-RU" sz="1200" dirty="0">
                <a:latin typeface="Trebuchet MS" pitchFamily="34" charset="0"/>
              </a:rPr>
              <a:t>федеральный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проект «Чистый воздух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»</a:t>
            </a:r>
            <a:r>
              <a:rPr lang="ru-RU" altLang="ru-RU" sz="1200" dirty="0" smtClean="0">
                <a:latin typeface="Trebuchet MS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altLang="ru-RU" sz="1200" dirty="0" smtClean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200" dirty="0" smtClean="0">
                <a:latin typeface="Trebuchet MS" pitchFamily="34" charset="0"/>
              </a:rPr>
              <a:t>Реализация проекта должно к 2024 г. </a:t>
            </a:r>
            <a:r>
              <a:rPr lang="ru-RU" altLang="ru-RU" sz="1200" dirty="0">
                <a:latin typeface="Trebuchet MS" pitchFamily="34" charset="0"/>
              </a:rPr>
              <a:t>обеспечить уменьшение не менее чем на 20 </a:t>
            </a:r>
            <a:r>
              <a:rPr lang="ru-RU" altLang="ru-RU" sz="1200" dirty="0" smtClean="0">
                <a:latin typeface="Trebuchet MS" pitchFamily="34" charset="0"/>
              </a:rPr>
              <a:t>% объёма </a:t>
            </a:r>
            <a:r>
              <a:rPr lang="ru-RU" altLang="ru-RU" sz="1200" dirty="0">
                <a:latin typeface="Trebuchet MS" pitchFamily="34" charset="0"/>
              </a:rPr>
              <a:t>выбросов </a:t>
            </a:r>
            <a:r>
              <a:rPr lang="ru-RU" altLang="ru-RU" sz="1200" dirty="0" smtClean="0">
                <a:latin typeface="Trebuchet MS" pitchFamily="34" charset="0"/>
              </a:rPr>
              <a:t>ЗВ в атмосферный </a:t>
            </a:r>
            <a:r>
              <a:rPr lang="ru-RU" altLang="ru-RU" sz="1200" dirty="0">
                <a:latin typeface="Trebuchet MS" pitchFamily="34" charset="0"/>
              </a:rPr>
              <a:t>воздух </a:t>
            </a:r>
            <a:r>
              <a:rPr lang="ru-RU" altLang="ru-RU" sz="1200" dirty="0" smtClean="0">
                <a:latin typeface="Trebuchet MS" pitchFamily="34" charset="0"/>
              </a:rPr>
              <a:t>в 12 городах </a:t>
            </a:r>
            <a:r>
              <a:rPr lang="ru-RU" altLang="ru-RU" sz="1200" dirty="0">
                <a:latin typeface="Trebuchet MS" pitchFamily="34" charset="0"/>
              </a:rPr>
              <a:t>эксперимента.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752" y="1491630"/>
            <a:ext cx="939755" cy="395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rebuchet MS" pitchFamily="34" charset="0"/>
                <a:ea typeface="Calibri" panose="020F0502020204030204" pitchFamily="34" charset="0"/>
              </a:rPr>
              <a:t>2018</a:t>
            </a:r>
            <a:endParaRPr lang="ru-RU" sz="2400" dirty="0">
              <a:latin typeface="Trebuchet MS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5691" y="1941676"/>
            <a:ext cx="1940565" cy="22344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195-ФЗ</a:t>
            </a:r>
          </a:p>
          <a:p>
            <a:pPr>
              <a:lnSpc>
                <a:spcPct val="80000"/>
              </a:lnSpc>
            </a:pPr>
            <a:endParaRPr lang="ru-RU" altLang="ru-RU" sz="1200" b="1" dirty="0" smtClean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1200" dirty="0" smtClean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200" dirty="0" smtClean="0">
                <a:latin typeface="Trebuchet MS" pitchFamily="34" charset="0"/>
              </a:rPr>
              <a:t>Принят ФЗ № </a:t>
            </a:r>
            <a:r>
              <a:rPr lang="ru-RU" altLang="ru-RU" sz="1200" dirty="0">
                <a:latin typeface="Trebuchet MS" pitchFamily="34" charset="0"/>
              </a:rPr>
              <a:t>195-ФЗ «</a:t>
            </a:r>
            <a:r>
              <a:rPr lang="ru-RU" altLang="ru-RU" sz="1200" dirty="0" smtClean="0">
                <a:latin typeface="Trebuchet MS" pitchFamily="34" charset="0"/>
              </a:rPr>
              <a:t>О проведении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эксперимента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по квотированию </a:t>
            </a:r>
            <a:r>
              <a:rPr lang="ru-RU" altLang="ru-RU" sz="1200" dirty="0">
                <a:latin typeface="Trebuchet MS" pitchFamily="34" charset="0"/>
              </a:rPr>
              <a:t>выбросов загрязняющих веществ и внесении изменений </a:t>
            </a:r>
            <a:r>
              <a:rPr lang="ru-RU" altLang="ru-RU" sz="1200" dirty="0" smtClean="0">
                <a:latin typeface="Trebuchet MS" pitchFamily="34" charset="0"/>
              </a:rPr>
              <a:t>в отдельные </a:t>
            </a:r>
            <a:r>
              <a:rPr lang="ru-RU" altLang="ru-RU" sz="1200" dirty="0">
                <a:latin typeface="Trebuchet MS" pitchFamily="34" charset="0"/>
              </a:rPr>
              <a:t>законодательные акты </a:t>
            </a:r>
            <a:r>
              <a:rPr lang="ru-RU" altLang="ru-RU" sz="1200" dirty="0" smtClean="0">
                <a:latin typeface="Trebuchet MS" pitchFamily="34" charset="0"/>
              </a:rPr>
              <a:t>РФ в </a:t>
            </a:r>
            <a:r>
              <a:rPr lang="ru-RU" altLang="ru-RU" sz="1200" dirty="0">
                <a:latin typeface="Trebuchet MS" pitchFamily="34" charset="0"/>
              </a:rPr>
              <a:t>части снижения загрязнения атмосферного воздуха»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1491630"/>
            <a:ext cx="939755" cy="395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rebuchet MS" pitchFamily="34" charset="0"/>
                <a:ea typeface="Calibri" panose="020F0502020204030204" pitchFamily="34" charset="0"/>
              </a:rPr>
              <a:t>2019</a:t>
            </a:r>
            <a:endParaRPr lang="ru-RU" sz="2400" dirty="0">
              <a:latin typeface="Trebuchet MS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1915" y="1941676"/>
            <a:ext cx="2084581" cy="24806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ea typeface="Times New Roman" panose="02020603050405020304" pitchFamily="18" charset="0"/>
              </a:rPr>
              <a:t>342-ФЗ от 02.07.2021</a:t>
            </a:r>
          </a:p>
          <a:p>
            <a:pPr>
              <a:lnSpc>
                <a:spcPct val="80000"/>
              </a:lnSpc>
            </a:pPr>
            <a:endParaRPr lang="ru-RU" altLang="ru-RU" sz="1200" dirty="0" smtClean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1200" dirty="0" smtClean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200" dirty="0" smtClean="0">
                <a:latin typeface="Trebuchet MS" pitchFamily="34" charset="0"/>
                <a:ea typeface="Times New Roman" panose="02020603050405020304" pitchFamily="18" charset="0"/>
              </a:rPr>
              <a:t>Закон дополнительно отнёс </a:t>
            </a:r>
            <a:r>
              <a:rPr lang="ru-RU" sz="1200" dirty="0">
                <a:latin typeface="Trebuchet MS" pitchFamily="34" charset="0"/>
                <a:ea typeface="Times New Roman" panose="02020603050405020304" pitchFamily="18" charset="0"/>
              </a:rPr>
              <a:t>к 12 городам эксперимента городские поселения и городские округа с высоким и очень высоким загрязнением атмосферного воздуха. </a:t>
            </a:r>
            <a:r>
              <a:rPr lang="ru-RU" sz="1200" dirty="0" smtClean="0">
                <a:latin typeface="Trebuchet MS" pitchFamily="34" charset="0"/>
                <a:ea typeface="Times New Roman" panose="02020603050405020304" pitchFamily="18" charset="0"/>
              </a:rPr>
              <a:t>Их перечень </a:t>
            </a:r>
            <a:r>
              <a:rPr lang="ru-RU" sz="1200" dirty="0">
                <a:latin typeface="Trebuchet MS" pitchFamily="34" charset="0"/>
                <a:ea typeface="Times New Roman" panose="02020603050405020304" pitchFamily="18" charset="0"/>
              </a:rPr>
              <a:t>и целевые показатели снижения </a:t>
            </a:r>
            <a:r>
              <a:rPr lang="ru-RU" sz="1200" dirty="0" smtClean="0">
                <a:latin typeface="Trebuchet MS" pitchFamily="34" charset="0"/>
                <a:ea typeface="Times New Roman" panose="02020603050405020304" pitchFamily="18" charset="0"/>
              </a:rPr>
              <a:t>в них </a:t>
            </a:r>
            <a:r>
              <a:rPr lang="ru-RU" sz="1200" dirty="0">
                <a:latin typeface="Trebuchet MS" pitchFamily="34" charset="0"/>
                <a:ea typeface="Times New Roman" panose="02020603050405020304" pitchFamily="18" charset="0"/>
              </a:rPr>
              <a:t>выбросов </a:t>
            </a:r>
            <a:r>
              <a:rPr lang="ru-RU" sz="1200" dirty="0" smtClean="0">
                <a:latin typeface="Trebuchet MS" pitchFamily="34" charset="0"/>
                <a:ea typeface="Times New Roman" panose="02020603050405020304" pitchFamily="18" charset="0"/>
              </a:rPr>
              <a:t>до 1 сентября </a:t>
            </a:r>
            <a:r>
              <a:rPr lang="ru-RU" sz="1200" dirty="0">
                <a:latin typeface="Trebuchet MS" pitchFamily="34" charset="0"/>
                <a:ea typeface="Times New Roman" panose="02020603050405020304" pitchFamily="18" charset="0"/>
              </a:rPr>
              <a:t>2022 </a:t>
            </a:r>
            <a:r>
              <a:rPr lang="ru-RU" sz="1200" dirty="0" smtClean="0">
                <a:latin typeface="Trebuchet MS" pitchFamily="34" charset="0"/>
                <a:ea typeface="Times New Roman" panose="02020603050405020304" pitchFamily="18" charset="0"/>
              </a:rPr>
              <a:t>г. </a:t>
            </a:r>
            <a:r>
              <a:rPr lang="ru-RU" sz="1200" dirty="0">
                <a:latin typeface="Trebuchet MS" pitchFamily="34" charset="0"/>
                <a:ea typeface="Times New Roman" panose="02020603050405020304" pitchFamily="18" charset="0"/>
              </a:rPr>
              <a:t>должно установить Правительство РФ</a:t>
            </a:r>
            <a:r>
              <a:rPr lang="ru-RU" sz="1200" dirty="0" smtClean="0">
                <a:latin typeface="Trebuchet MS" pitchFamily="34" charset="0"/>
                <a:ea typeface="Times New Roman" panose="02020603050405020304" pitchFamily="18" charset="0"/>
              </a:rPr>
              <a:t>.</a:t>
            </a:r>
            <a:endParaRPr lang="ru-RU" altLang="ru-RU" sz="1200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1491630"/>
            <a:ext cx="939755" cy="395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rebuchet MS" pitchFamily="34" charset="0"/>
                <a:ea typeface="Calibri" panose="020F0502020204030204" pitchFamily="34" charset="0"/>
              </a:rPr>
              <a:t>2021</a:t>
            </a:r>
            <a:endParaRPr lang="ru-RU" sz="2400" dirty="0">
              <a:latin typeface="Trebuchet MS" pitchFamily="34" charset="0"/>
              <a:ea typeface="Calibri" panose="020F0502020204030204" pitchFamily="34" charset="0"/>
            </a:endParaRPr>
          </a:p>
        </p:txBody>
      </p:sp>
      <p:pic>
        <p:nvPicPr>
          <p:cNvPr id="16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308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339502"/>
            <a:ext cx="864096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dirty="0" smtClean="0"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Внедрение сводных расчётов в субъектах РФ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917014"/>
            <a:ext cx="6264696" cy="28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ea typeface="Times New Roman" panose="02020603050405020304" pitchFamily="18" charset="0"/>
              </a:rPr>
              <a:t>ФЗ «Об охране атмосферного воздуха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ea typeface="Times New Roman" panose="02020603050405020304" pitchFamily="18" charset="0"/>
              </a:rPr>
              <a:t>»</a:t>
            </a:r>
            <a:endParaRPr lang="ru-RU" altLang="ru-RU" sz="1400" dirty="0" smtClean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9" y="1917014"/>
            <a:ext cx="2088232" cy="4916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 smtClean="0">
                <a:latin typeface="Trebuchet MS" pitchFamily="34" charset="0"/>
                <a:ea typeface="Calibri" panose="020F0502020204030204" pitchFamily="34" charset="0"/>
              </a:rPr>
              <a:t>законодательная база</a:t>
            </a:r>
            <a:endParaRPr lang="ru-RU" sz="1600" dirty="0">
              <a:latin typeface="Trebuchet MS" pitchFamily="34" charset="0"/>
              <a:ea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2565086"/>
            <a:ext cx="2088232" cy="2946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 smtClean="0">
                <a:latin typeface="Trebuchet MS" pitchFamily="34" charset="0"/>
                <a:ea typeface="Calibri" panose="020F0502020204030204" pitchFamily="34" charset="0"/>
              </a:rPr>
              <a:t>право субъекта РФ</a:t>
            </a:r>
            <a:endParaRPr lang="ru-RU" sz="1600" dirty="0">
              <a:latin typeface="Trebuchet MS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2570472"/>
            <a:ext cx="4608512" cy="4862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latin typeface="Trebuchet MS" pitchFamily="34" charset="0"/>
                <a:ea typeface="Times New Roman" panose="02020603050405020304" pitchFamily="18" charset="0"/>
              </a:rPr>
              <a:t>Организация проведения сводных расчётов и их актуализация</a:t>
            </a:r>
            <a:endParaRPr lang="ru-RU" altLang="ru-RU" sz="1400" b="1" dirty="0" smtClean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3232205"/>
            <a:ext cx="2088232" cy="2946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 smtClean="0">
                <a:latin typeface="Trebuchet MS" pitchFamily="34" charset="0"/>
                <a:ea typeface="Calibri" panose="020F0502020204030204" pitchFamily="34" charset="0"/>
              </a:rPr>
              <a:t>условие</a:t>
            </a:r>
            <a:endParaRPr lang="ru-RU" sz="1600" dirty="0">
              <a:latin typeface="Trebuchet MS" pitchFamily="34" charset="0"/>
              <a:ea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792" y="3237591"/>
            <a:ext cx="6264696" cy="4862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dirty="0">
                <a:latin typeface="Trebuchet MS" pitchFamily="34" charset="0"/>
              </a:rPr>
              <a:t>Наличие на территории населённых </a:t>
            </a:r>
            <a:r>
              <a:rPr lang="ru-RU" altLang="ru-RU" sz="1600" dirty="0" smtClean="0">
                <a:latin typeface="Trebuchet MS" pitchFamily="34" charset="0"/>
              </a:rPr>
              <a:t>пунктов объектов ОНВ, влияющих на качество атмосферного воздуха</a:t>
            </a:r>
            <a:endParaRPr lang="ru-RU" altLang="ru-RU" sz="1400" dirty="0" smtClean="0">
              <a:latin typeface="Trebuchet MS" pitchFamily="34" charset="0"/>
            </a:endParaRPr>
          </a:p>
        </p:txBody>
      </p:sp>
      <p:pic>
        <p:nvPicPr>
          <p:cNvPr id="21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3528" y="3880277"/>
            <a:ext cx="2088232" cy="4916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 smtClean="0">
                <a:latin typeface="Trebuchet MS" pitchFamily="34" charset="0"/>
                <a:ea typeface="Calibri" panose="020F0502020204030204" pitchFamily="34" charset="0"/>
              </a:rPr>
              <a:t>обязанность хоз. субъектов</a:t>
            </a:r>
            <a:endParaRPr lang="ru-RU" sz="1600" dirty="0">
              <a:latin typeface="Trebuchet MS" pitchFamily="34" charset="0"/>
              <a:ea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9792" y="3885663"/>
            <a:ext cx="6264696" cy="4862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dirty="0" smtClean="0">
                <a:latin typeface="Trebuchet MS" pitchFamily="34" charset="0"/>
              </a:rPr>
              <a:t>Предоставление по запросу сведений об инвентаризации источников и выбросов для проведения сводных расчётов</a:t>
            </a:r>
            <a:endParaRPr lang="ru-RU" altLang="ru-RU" sz="14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89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BackgroundMetadata&quot;&gt;&#10;  &lt;SectionOptions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&lt;/SectionOptions&gt;&#10;  &lt;GalleryItemID&gt;BackgroundGalleryItem12&lt;/GalleryItemID&gt;&#10;&lt;/Metadata&gt;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651</Words>
  <Application>Microsoft Office PowerPoint</Application>
  <PresentationFormat>Экран (16:9)</PresentationFormat>
  <Paragraphs>184</Paragraphs>
  <Slides>22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keywords>Эколог-Город</cp:keywords>
  <cp:lastModifiedBy>Дмитрий Сальников</cp:lastModifiedBy>
  <cp:revision>295</cp:revision>
  <dcterms:created xsi:type="dcterms:W3CDTF">2015-06-15T07:28:31Z</dcterms:created>
  <dcterms:modified xsi:type="dcterms:W3CDTF">2022-03-22T14:47:20Z</dcterms:modified>
</cp:coreProperties>
</file>